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7"/>
    <p:restoredTop sz="94609"/>
  </p:normalViewPr>
  <p:slideViewPr>
    <p:cSldViewPr snapToGrid="0" snapToObjects="1">
      <p:cViewPr varScale="1">
        <p:scale>
          <a:sx n="99" d="100"/>
          <a:sy n="99" d="100"/>
        </p:scale>
        <p:origin x="3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CB26F2-E8C9-D74B-8A2B-E803535B9B69}"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1984F-FB7B-854E-8E91-8DC80927DC25}" type="slidenum">
              <a:rPr lang="en-US" smtClean="0"/>
              <a:t>‹#›</a:t>
            </a:fld>
            <a:endParaRPr lang="en-US"/>
          </a:p>
        </p:txBody>
      </p:sp>
    </p:spTree>
    <p:extLst>
      <p:ext uri="{BB962C8B-B14F-4D97-AF65-F5344CB8AC3E}">
        <p14:creationId xmlns:p14="http://schemas.microsoft.com/office/powerpoint/2010/main" val="1276614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FACB26F2-E8C9-D74B-8A2B-E803535B9B69}"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1984F-FB7B-854E-8E91-8DC80927DC25}" type="slidenum">
              <a:rPr lang="en-US" smtClean="0"/>
              <a:t>‹#›</a:t>
            </a:fld>
            <a:endParaRPr lang="en-US"/>
          </a:p>
        </p:txBody>
      </p:sp>
    </p:spTree>
    <p:extLst>
      <p:ext uri="{BB962C8B-B14F-4D97-AF65-F5344CB8AC3E}">
        <p14:creationId xmlns:p14="http://schemas.microsoft.com/office/powerpoint/2010/main" val="2123616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FACB26F2-E8C9-D74B-8A2B-E803535B9B69}"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1984F-FB7B-854E-8E91-8DC80927DC25}" type="slidenum">
              <a:rPr lang="en-US" smtClean="0"/>
              <a:t>‹#›</a:t>
            </a:fld>
            <a:endParaRPr lang="en-US"/>
          </a:p>
        </p:txBody>
      </p:sp>
    </p:spTree>
    <p:extLst>
      <p:ext uri="{BB962C8B-B14F-4D97-AF65-F5344CB8AC3E}">
        <p14:creationId xmlns:p14="http://schemas.microsoft.com/office/powerpoint/2010/main" val="441663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FACB26F2-E8C9-D74B-8A2B-E803535B9B69}"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1984F-FB7B-854E-8E91-8DC80927DC25}" type="slidenum">
              <a:rPr lang="en-US" smtClean="0"/>
              <a:t>‹#›</a:t>
            </a:fld>
            <a:endParaRPr lang="en-US"/>
          </a:p>
        </p:txBody>
      </p:sp>
    </p:spTree>
    <p:extLst>
      <p:ext uri="{BB962C8B-B14F-4D97-AF65-F5344CB8AC3E}">
        <p14:creationId xmlns:p14="http://schemas.microsoft.com/office/powerpoint/2010/main" val="188546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FACB26F2-E8C9-D74B-8A2B-E803535B9B69}"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1984F-FB7B-854E-8E91-8DC80927DC25}" type="slidenum">
              <a:rPr lang="en-US" smtClean="0"/>
              <a:t>‹#›</a:t>
            </a:fld>
            <a:endParaRPr lang="en-US"/>
          </a:p>
        </p:txBody>
      </p:sp>
    </p:spTree>
    <p:extLst>
      <p:ext uri="{BB962C8B-B14F-4D97-AF65-F5344CB8AC3E}">
        <p14:creationId xmlns:p14="http://schemas.microsoft.com/office/powerpoint/2010/main" val="771778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FACB26F2-E8C9-D74B-8A2B-E803535B9B69}" type="datetimeFigureOut">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1984F-FB7B-854E-8E91-8DC80927DC25}" type="slidenum">
              <a:rPr lang="en-US" smtClean="0"/>
              <a:t>‹#›</a:t>
            </a:fld>
            <a:endParaRPr lang="en-US"/>
          </a:p>
        </p:txBody>
      </p:sp>
    </p:spTree>
    <p:extLst>
      <p:ext uri="{BB962C8B-B14F-4D97-AF65-F5344CB8AC3E}">
        <p14:creationId xmlns:p14="http://schemas.microsoft.com/office/powerpoint/2010/main" val="48597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FACB26F2-E8C9-D74B-8A2B-E803535B9B69}" type="datetimeFigureOut">
              <a:rPr lang="en-US" smtClean="0"/>
              <a:t>4/26/18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D1984F-FB7B-854E-8E91-8DC80927DC25}" type="slidenum">
              <a:rPr lang="en-US" smtClean="0"/>
              <a:t>‹#›</a:t>
            </a:fld>
            <a:endParaRPr lang="en-US"/>
          </a:p>
        </p:txBody>
      </p:sp>
    </p:spTree>
    <p:extLst>
      <p:ext uri="{BB962C8B-B14F-4D97-AF65-F5344CB8AC3E}">
        <p14:creationId xmlns:p14="http://schemas.microsoft.com/office/powerpoint/2010/main" val="839295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FACB26F2-E8C9-D74B-8A2B-E803535B9B69}" type="datetimeFigureOut">
              <a:rPr lang="en-US" smtClean="0"/>
              <a:t>4/26/18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D1984F-FB7B-854E-8E91-8DC80927DC25}" type="slidenum">
              <a:rPr lang="en-US" smtClean="0"/>
              <a:t>‹#›</a:t>
            </a:fld>
            <a:endParaRPr lang="en-US"/>
          </a:p>
        </p:txBody>
      </p:sp>
    </p:spTree>
    <p:extLst>
      <p:ext uri="{BB962C8B-B14F-4D97-AF65-F5344CB8AC3E}">
        <p14:creationId xmlns:p14="http://schemas.microsoft.com/office/powerpoint/2010/main" val="137435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B26F2-E8C9-D74B-8A2B-E803535B9B69}" type="datetimeFigureOut">
              <a:rPr lang="en-US" smtClean="0"/>
              <a:t>4/26/18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D1984F-FB7B-854E-8E91-8DC80927DC25}" type="slidenum">
              <a:rPr lang="en-US" smtClean="0"/>
              <a:t>‹#›</a:t>
            </a:fld>
            <a:endParaRPr lang="en-US"/>
          </a:p>
        </p:txBody>
      </p:sp>
    </p:spTree>
    <p:extLst>
      <p:ext uri="{BB962C8B-B14F-4D97-AF65-F5344CB8AC3E}">
        <p14:creationId xmlns:p14="http://schemas.microsoft.com/office/powerpoint/2010/main" val="435570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FACB26F2-E8C9-D74B-8A2B-E803535B9B69}" type="datetimeFigureOut">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1984F-FB7B-854E-8E91-8DC80927DC25}" type="slidenum">
              <a:rPr lang="en-US" smtClean="0"/>
              <a:t>‹#›</a:t>
            </a:fld>
            <a:endParaRPr lang="en-US"/>
          </a:p>
        </p:txBody>
      </p:sp>
    </p:spTree>
    <p:extLst>
      <p:ext uri="{BB962C8B-B14F-4D97-AF65-F5344CB8AC3E}">
        <p14:creationId xmlns:p14="http://schemas.microsoft.com/office/powerpoint/2010/main" val="201586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FACB26F2-E8C9-D74B-8A2B-E803535B9B69}" type="datetimeFigureOut">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1984F-FB7B-854E-8E91-8DC80927DC25}" type="slidenum">
              <a:rPr lang="en-US" smtClean="0"/>
              <a:t>‹#›</a:t>
            </a:fld>
            <a:endParaRPr lang="en-US"/>
          </a:p>
        </p:txBody>
      </p:sp>
    </p:spTree>
    <p:extLst>
      <p:ext uri="{BB962C8B-B14F-4D97-AF65-F5344CB8AC3E}">
        <p14:creationId xmlns:p14="http://schemas.microsoft.com/office/powerpoint/2010/main" val="19264346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B26F2-E8C9-D74B-8A2B-E803535B9B69}" type="datetimeFigureOut">
              <a:rPr lang="en-US" smtClean="0"/>
              <a:t>4/26/18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1984F-FB7B-854E-8E91-8DC80927DC25}" type="slidenum">
              <a:rPr lang="en-US" smtClean="0"/>
              <a:t>‹#›</a:t>
            </a:fld>
            <a:endParaRPr lang="en-US"/>
          </a:p>
        </p:txBody>
      </p:sp>
    </p:spTree>
    <p:extLst>
      <p:ext uri="{BB962C8B-B14F-4D97-AF65-F5344CB8AC3E}">
        <p14:creationId xmlns:p14="http://schemas.microsoft.com/office/powerpoint/2010/main" val="402689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JPG"/><Relationship Id="rId8" Type="http://schemas.openxmlformats.org/officeDocument/2006/relationships/image" Target="../media/image7.JPG"/><Relationship Id="rId9" Type="http://schemas.openxmlformats.org/officeDocument/2006/relationships/image" Target="../media/image8.JPG"/><Relationship Id="rId10"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组会</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488851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43943" y="762000"/>
            <a:ext cx="9749306" cy="6096000"/>
            <a:chOff x="2540000" y="762000"/>
            <a:chExt cx="7209306" cy="5334000"/>
          </a:xfrm>
        </p:grpSpPr>
        <p:pic>
          <p:nvPicPr>
            <p:cNvPr id="4" name="Picture 3"/>
            <p:cNvPicPr>
              <a:picLocks noChangeAspect="1"/>
            </p:cNvPicPr>
            <p:nvPr/>
          </p:nvPicPr>
          <p:blipFill>
            <a:blip r:embed="rId2"/>
            <a:stretch>
              <a:fillRect/>
            </a:stretch>
          </p:blipFill>
          <p:spPr>
            <a:xfrm>
              <a:off x="2540000" y="762000"/>
              <a:ext cx="7112000" cy="5334000"/>
            </a:xfrm>
            <a:prstGeom prst="rect">
              <a:avLst/>
            </a:prstGeom>
          </p:spPr>
        </p:pic>
        <p:sp>
          <p:nvSpPr>
            <p:cNvPr id="5" name="Oval 4"/>
            <p:cNvSpPr/>
            <p:nvPr/>
          </p:nvSpPr>
          <p:spPr>
            <a:xfrm>
              <a:off x="4005329" y="1171978"/>
              <a:ext cx="2511381" cy="85000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488028" y="2202287"/>
              <a:ext cx="2075645" cy="7834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08490" y="4906850"/>
              <a:ext cx="1933978" cy="5902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286777" y="2614410"/>
              <a:ext cx="2569336" cy="847859"/>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984123" y="3462269"/>
              <a:ext cx="4765183" cy="59242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005329" y="4054696"/>
              <a:ext cx="3657602" cy="476517"/>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45488" y="4476478"/>
              <a:ext cx="3337775" cy="4915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396248" y="305449"/>
            <a:ext cx="6639318" cy="1754246"/>
            <a:chOff x="1894115" y="4525427"/>
            <a:chExt cx="8711896" cy="2332573"/>
          </a:xfrm>
        </p:grpSpPr>
        <p:grpSp>
          <p:nvGrpSpPr>
            <p:cNvPr id="14" name="Group 13"/>
            <p:cNvGrpSpPr/>
            <p:nvPr/>
          </p:nvGrpSpPr>
          <p:grpSpPr>
            <a:xfrm>
              <a:off x="4212315" y="5119350"/>
              <a:ext cx="2318200" cy="1738650"/>
              <a:chOff x="2318200" y="5119350"/>
              <a:chExt cx="2318200" cy="1738650"/>
            </a:xfrm>
          </p:grpSpPr>
          <p:sp>
            <p:nvSpPr>
              <p:cNvPr id="70" name="Rectangle 69"/>
              <p:cNvSpPr/>
              <p:nvPr/>
            </p:nvSpPr>
            <p:spPr>
              <a:xfrm>
                <a:off x="2318200" y="62784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2318200" y="569890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318200" y="51193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97750" y="569890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897750" y="62784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3477300" y="569890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477300" y="62784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056850" y="62784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056850" y="569890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4056850" y="51193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5" name="Group 14"/>
            <p:cNvGrpSpPr/>
            <p:nvPr/>
          </p:nvGrpSpPr>
          <p:grpSpPr>
            <a:xfrm>
              <a:off x="1894115" y="5119350"/>
              <a:ext cx="2298512" cy="1738650"/>
              <a:chOff x="1894115" y="5119350"/>
              <a:chExt cx="2298512" cy="1738650"/>
            </a:xfrm>
          </p:grpSpPr>
          <p:sp>
            <p:nvSpPr>
              <p:cNvPr id="62" name="Rectangle 61"/>
              <p:cNvSpPr/>
              <p:nvPr/>
            </p:nvSpPr>
            <p:spPr>
              <a:xfrm>
                <a:off x="1894115" y="627845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2473665" y="569890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Rectangle 63"/>
              <p:cNvSpPr/>
              <p:nvPr/>
            </p:nvSpPr>
            <p:spPr>
              <a:xfrm>
                <a:off x="2473665" y="511935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Rectangle 64"/>
              <p:cNvSpPr/>
              <p:nvPr/>
            </p:nvSpPr>
            <p:spPr>
              <a:xfrm>
                <a:off x="3053215" y="569890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Rectangle 65"/>
              <p:cNvSpPr/>
              <p:nvPr/>
            </p:nvSpPr>
            <p:spPr>
              <a:xfrm>
                <a:off x="1894115" y="569890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66"/>
              <p:cNvSpPr/>
              <p:nvPr/>
            </p:nvSpPr>
            <p:spPr>
              <a:xfrm>
                <a:off x="3606675" y="6278450"/>
                <a:ext cx="585952"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Rectangle 67"/>
              <p:cNvSpPr/>
              <p:nvPr/>
            </p:nvSpPr>
            <p:spPr>
              <a:xfrm>
                <a:off x="3613077" y="569890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3040411" y="511935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6" name="Group 15"/>
            <p:cNvGrpSpPr/>
            <p:nvPr/>
          </p:nvGrpSpPr>
          <p:grpSpPr>
            <a:xfrm>
              <a:off x="4772177" y="4539800"/>
              <a:ext cx="1159100" cy="1159100"/>
              <a:chOff x="2878062" y="4539800"/>
              <a:chExt cx="1159100" cy="1159100"/>
            </a:xfrm>
          </p:grpSpPr>
          <p:sp>
            <p:nvSpPr>
              <p:cNvPr id="58" name="Rectangle 57"/>
              <p:cNvSpPr/>
              <p:nvPr/>
            </p:nvSpPr>
            <p:spPr>
              <a:xfrm>
                <a:off x="2878062" y="5119350"/>
                <a:ext cx="579550" cy="579550"/>
              </a:xfrm>
              <a:prstGeom prst="rect">
                <a:avLst/>
              </a:prstGeom>
              <a:solidFill>
                <a:srgbClr val="7030A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3457612" y="5119350"/>
                <a:ext cx="579550" cy="579550"/>
              </a:xfrm>
              <a:prstGeom prst="rect">
                <a:avLst/>
              </a:prstGeom>
              <a:solidFill>
                <a:srgbClr val="7030A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2878062" y="4539800"/>
                <a:ext cx="579550" cy="579550"/>
              </a:xfrm>
              <a:prstGeom prst="rect">
                <a:avLst/>
              </a:prstGeom>
              <a:solidFill>
                <a:srgbClr val="7030A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3457612" y="4539800"/>
                <a:ext cx="579550" cy="579550"/>
              </a:xfrm>
              <a:prstGeom prst="rect">
                <a:avLst/>
              </a:prstGeom>
              <a:solidFill>
                <a:srgbClr val="7030A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7" name="Group 16"/>
            <p:cNvGrpSpPr/>
            <p:nvPr/>
          </p:nvGrpSpPr>
          <p:grpSpPr>
            <a:xfrm>
              <a:off x="6550203" y="4539800"/>
              <a:ext cx="579550" cy="2318200"/>
              <a:chOff x="6745097" y="4016004"/>
              <a:chExt cx="579550" cy="2318200"/>
            </a:xfrm>
          </p:grpSpPr>
          <p:sp>
            <p:nvSpPr>
              <p:cNvPr id="54" name="Rectangle 53"/>
              <p:cNvSpPr/>
              <p:nvPr/>
            </p:nvSpPr>
            <p:spPr>
              <a:xfrm>
                <a:off x="6745097" y="5175104"/>
                <a:ext cx="579550" cy="579550"/>
              </a:xfrm>
              <a:prstGeom prst="rect">
                <a:avLst/>
              </a:prstGeom>
              <a:solidFill>
                <a:schemeClr val="bg2"/>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6745097" y="5754654"/>
                <a:ext cx="579550" cy="579550"/>
              </a:xfrm>
              <a:prstGeom prst="rect">
                <a:avLst/>
              </a:prstGeom>
              <a:solidFill>
                <a:schemeClr val="bg2"/>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6745097" y="4016004"/>
                <a:ext cx="579550" cy="579550"/>
              </a:xfrm>
              <a:prstGeom prst="rect">
                <a:avLst/>
              </a:prstGeom>
              <a:solidFill>
                <a:schemeClr val="bg2"/>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6745097" y="4595554"/>
                <a:ext cx="579550" cy="579550"/>
              </a:xfrm>
              <a:prstGeom prst="rect">
                <a:avLst/>
              </a:prstGeom>
              <a:solidFill>
                <a:schemeClr val="bg2"/>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8" name="Group 17"/>
            <p:cNvGrpSpPr/>
            <p:nvPr/>
          </p:nvGrpSpPr>
          <p:grpSpPr>
            <a:xfrm>
              <a:off x="7149441" y="5698900"/>
              <a:ext cx="2318200" cy="1159100"/>
              <a:chOff x="5255326" y="5698900"/>
              <a:chExt cx="2318200" cy="1159100"/>
            </a:xfrm>
          </p:grpSpPr>
          <p:sp>
            <p:nvSpPr>
              <p:cNvPr id="48" name="Rectangle 47"/>
              <p:cNvSpPr/>
              <p:nvPr/>
            </p:nvSpPr>
            <p:spPr>
              <a:xfrm>
                <a:off x="5255326" y="627845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5834876" y="627845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6414426" y="627845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6993976" y="627845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ectangle 51"/>
              <p:cNvSpPr/>
              <p:nvPr/>
            </p:nvSpPr>
            <p:spPr>
              <a:xfrm>
                <a:off x="5834876" y="569890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6414426" y="569890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9" name="Group 18"/>
            <p:cNvGrpSpPr/>
            <p:nvPr/>
          </p:nvGrpSpPr>
          <p:grpSpPr>
            <a:xfrm>
              <a:off x="7139597" y="4525427"/>
              <a:ext cx="1159100" cy="1767396"/>
              <a:chOff x="10520963" y="2990343"/>
              <a:chExt cx="1159100" cy="1767396"/>
            </a:xfrm>
          </p:grpSpPr>
          <p:sp>
            <p:nvSpPr>
              <p:cNvPr id="44" name="Rectangle 43"/>
              <p:cNvSpPr/>
              <p:nvPr/>
            </p:nvSpPr>
            <p:spPr>
              <a:xfrm>
                <a:off x="10520963" y="3598639"/>
                <a:ext cx="579550" cy="57955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0520963" y="4178189"/>
                <a:ext cx="579550" cy="57955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11100513" y="2990343"/>
                <a:ext cx="579550" cy="57955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11100513" y="3569893"/>
                <a:ext cx="579550" cy="57955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0" name="Group 19"/>
            <p:cNvGrpSpPr/>
            <p:nvPr/>
          </p:nvGrpSpPr>
          <p:grpSpPr>
            <a:xfrm>
              <a:off x="8287811" y="5104977"/>
              <a:ext cx="2318200" cy="1739107"/>
              <a:chOff x="9842612" y="3960250"/>
              <a:chExt cx="2318200" cy="1739107"/>
            </a:xfrm>
          </p:grpSpPr>
          <p:sp>
            <p:nvSpPr>
              <p:cNvPr id="38" name="Rectangle 37"/>
              <p:cNvSpPr/>
              <p:nvPr/>
            </p:nvSpPr>
            <p:spPr>
              <a:xfrm>
                <a:off x="9842612" y="3960250"/>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10422162" y="3960250"/>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10422162" y="4539800"/>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11001712" y="4539800"/>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11001712" y="5119807"/>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11581262" y="5119807"/>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1" name="TextBox 20"/>
            <p:cNvSpPr txBox="1"/>
            <p:nvPr/>
          </p:nvSpPr>
          <p:spPr>
            <a:xfrm>
              <a:off x="7283972" y="5192486"/>
              <a:ext cx="301686" cy="369332"/>
            </a:xfrm>
            <a:prstGeom prst="rect">
              <a:avLst/>
            </a:prstGeom>
            <a:noFill/>
          </p:spPr>
          <p:txBody>
            <a:bodyPr wrap="none" rtlCol="0">
              <a:spAutoFit/>
            </a:bodyPr>
            <a:lstStyle/>
            <a:p>
              <a:r>
                <a:rPr lang="en-US" altLang="zh-CN" dirty="0" smtClean="0"/>
                <a:t>1</a:t>
              </a:r>
              <a:endParaRPr lang="en-US" dirty="0"/>
            </a:p>
          </p:txBody>
        </p:sp>
        <p:sp>
          <p:nvSpPr>
            <p:cNvPr id="22" name="TextBox 21"/>
            <p:cNvSpPr txBox="1"/>
            <p:nvPr/>
          </p:nvSpPr>
          <p:spPr>
            <a:xfrm>
              <a:off x="7887909" y="5192486"/>
              <a:ext cx="301686" cy="369332"/>
            </a:xfrm>
            <a:prstGeom prst="rect">
              <a:avLst/>
            </a:prstGeom>
            <a:noFill/>
          </p:spPr>
          <p:txBody>
            <a:bodyPr wrap="none" rtlCol="0">
              <a:spAutoFit/>
            </a:bodyPr>
            <a:lstStyle/>
            <a:p>
              <a:r>
                <a:rPr lang="en-US" altLang="zh-CN" dirty="0" smtClean="0"/>
                <a:t>2</a:t>
              </a:r>
              <a:endParaRPr lang="en-US" dirty="0"/>
            </a:p>
          </p:txBody>
        </p:sp>
        <p:sp>
          <p:nvSpPr>
            <p:cNvPr id="23" name="TextBox 22"/>
            <p:cNvSpPr txBox="1"/>
            <p:nvPr/>
          </p:nvSpPr>
          <p:spPr>
            <a:xfrm>
              <a:off x="5193895" y="4604159"/>
              <a:ext cx="301686" cy="369332"/>
            </a:xfrm>
            <a:prstGeom prst="rect">
              <a:avLst/>
            </a:prstGeom>
            <a:noFill/>
          </p:spPr>
          <p:txBody>
            <a:bodyPr wrap="none" rtlCol="0">
              <a:spAutoFit/>
            </a:bodyPr>
            <a:lstStyle/>
            <a:p>
              <a:r>
                <a:rPr lang="en-US" altLang="zh-CN" dirty="0" smtClean="0"/>
                <a:t>3</a:t>
              </a:r>
              <a:endParaRPr lang="en-US" dirty="0"/>
            </a:p>
          </p:txBody>
        </p:sp>
        <p:sp>
          <p:nvSpPr>
            <p:cNvPr id="24" name="TextBox 23"/>
            <p:cNvSpPr txBox="1"/>
            <p:nvPr/>
          </p:nvSpPr>
          <p:spPr>
            <a:xfrm>
              <a:off x="5192853" y="5258983"/>
              <a:ext cx="301686" cy="369332"/>
            </a:xfrm>
            <a:prstGeom prst="rect">
              <a:avLst/>
            </a:prstGeom>
            <a:noFill/>
          </p:spPr>
          <p:txBody>
            <a:bodyPr wrap="none" rtlCol="0">
              <a:spAutoFit/>
            </a:bodyPr>
            <a:lstStyle/>
            <a:p>
              <a:r>
                <a:rPr lang="en-US" altLang="zh-CN" dirty="0" smtClean="0"/>
                <a:t>4</a:t>
              </a:r>
              <a:endParaRPr lang="en-US" dirty="0"/>
            </a:p>
          </p:txBody>
        </p:sp>
        <p:sp>
          <p:nvSpPr>
            <p:cNvPr id="25" name="TextBox 24"/>
            <p:cNvSpPr txBox="1"/>
            <p:nvPr/>
          </p:nvSpPr>
          <p:spPr>
            <a:xfrm>
              <a:off x="6717002" y="4658694"/>
              <a:ext cx="301686" cy="369332"/>
            </a:xfrm>
            <a:prstGeom prst="rect">
              <a:avLst/>
            </a:prstGeom>
            <a:noFill/>
          </p:spPr>
          <p:txBody>
            <a:bodyPr wrap="none" rtlCol="0">
              <a:spAutoFit/>
            </a:bodyPr>
            <a:lstStyle/>
            <a:p>
              <a:r>
                <a:rPr lang="en-US" altLang="zh-CN" dirty="0" smtClean="0"/>
                <a:t>5</a:t>
              </a:r>
              <a:endParaRPr lang="en-US" dirty="0"/>
            </a:p>
          </p:txBody>
        </p:sp>
        <p:sp>
          <p:nvSpPr>
            <p:cNvPr id="26" name="TextBox 25"/>
            <p:cNvSpPr txBox="1"/>
            <p:nvPr/>
          </p:nvSpPr>
          <p:spPr>
            <a:xfrm>
              <a:off x="6723049" y="6409437"/>
              <a:ext cx="301686" cy="369332"/>
            </a:xfrm>
            <a:prstGeom prst="rect">
              <a:avLst/>
            </a:prstGeom>
            <a:noFill/>
          </p:spPr>
          <p:txBody>
            <a:bodyPr wrap="none" rtlCol="0">
              <a:spAutoFit/>
            </a:bodyPr>
            <a:lstStyle/>
            <a:p>
              <a:r>
                <a:rPr lang="en-US" altLang="zh-CN" dirty="0" smtClean="0"/>
                <a:t>6</a:t>
              </a:r>
              <a:endParaRPr lang="en-US" dirty="0"/>
            </a:p>
          </p:txBody>
        </p:sp>
        <p:sp>
          <p:nvSpPr>
            <p:cNvPr id="27" name="TextBox 26"/>
            <p:cNvSpPr txBox="1"/>
            <p:nvPr/>
          </p:nvSpPr>
          <p:spPr>
            <a:xfrm>
              <a:off x="2042199" y="6383559"/>
              <a:ext cx="301686" cy="369332"/>
            </a:xfrm>
            <a:prstGeom prst="rect">
              <a:avLst/>
            </a:prstGeom>
            <a:noFill/>
          </p:spPr>
          <p:txBody>
            <a:bodyPr wrap="none" rtlCol="0">
              <a:spAutoFit/>
            </a:bodyPr>
            <a:lstStyle/>
            <a:p>
              <a:r>
                <a:rPr lang="en-US" altLang="zh-CN" dirty="0" smtClean="0"/>
                <a:t>7</a:t>
              </a:r>
              <a:endParaRPr lang="en-US" dirty="0"/>
            </a:p>
          </p:txBody>
        </p:sp>
        <p:sp>
          <p:nvSpPr>
            <p:cNvPr id="28" name="TextBox 27"/>
            <p:cNvSpPr txBox="1"/>
            <p:nvPr/>
          </p:nvSpPr>
          <p:spPr>
            <a:xfrm>
              <a:off x="2906922" y="5238832"/>
              <a:ext cx="301686" cy="369332"/>
            </a:xfrm>
            <a:prstGeom prst="rect">
              <a:avLst/>
            </a:prstGeom>
            <a:noFill/>
          </p:spPr>
          <p:txBody>
            <a:bodyPr wrap="none" rtlCol="0">
              <a:spAutoFit/>
            </a:bodyPr>
            <a:lstStyle/>
            <a:p>
              <a:r>
                <a:rPr lang="en-US" altLang="zh-CN" dirty="0"/>
                <a:t>8</a:t>
              </a:r>
              <a:endParaRPr lang="en-US" dirty="0"/>
            </a:p>
          </p:txBody>
        </p:sp>
        <p:sp>
          <p:nvSpPr>
            <p:cNvPr id="29" name="TextBox 28"/>
            <p:cNvSpPr txBox="1"/>
            <p:nvPr/>
          </p:nvSpPr>
          <p:spPr>
            <a:xfrm>
              <a:off x="3754864" y="6409437"/>
              <a:ext cx="301686" cy="369332"/>
            </a:xfrm>
            <a:prstGeom prst="rect">
              <a:avLst/>
            </a:prstGeom>
            <a:noFill/>
          </p:spPr>
          <p:txBody>
            <a:bodyPr wrap="none" rtlCol="0">
              <a:spAutoFit/>
            </a:bodyPr>
            <a:lstStyle/>
            <a:p>
              <a:r>
                <a:rPr lang="en-US" altLang="zh-CN" dirty="0" smtClean="0"/>
                <a:t>9</a:t>
              </a:r>
              <a:endParaRPr lang="en-US" dirty="0"/>
            </a:p>
          </p:txBody>
        </p:sp>
        <p:sp>
          <p:nvSpPr>
            <p:cNvPr id="30" name="TextBox 29"/>
            <p:cNvSpPr txBox="1"/>
            <p:nvPr/>
          </p:nvSpPr>
          <p:spPr>
            <a:xfrm>
              <a:off x="4277240" y="5224459"/>
              <a:ext cx="418704" cy="369332"/>
            </a:xfrm>
            <a:prstGeom prst="rect">
              <a:avLst/>
            </a:prstGeom>
            <a:noFill/>
          </p:spPr>
          <p:txBody>
            <a:bodyPr wrap="none" rtlCol="0">
              <a:spAutoFit/>
            </a:bodyPr>
            <a:lstStyle/>
            <a:p>
              <a:r>
                <a:rPr lang="en-US" altLang="zh-CN" dirty="0" smtClean="0"/>
                <a:t>10</a:t>
              </a:r>
              <a:endParaRPr lang="en-US" dirty="0"/>
            </a:p>
          </p:txBody>
        </p:sp>
        <p:sp>
          <p:nvSpPr>
            <p:cNvPr id="31" name="TextBox 30"/>
            <p:cNvSpPr txBox="1"/>
            <p:nvPr/>
          </p:nvSpPr>
          <p:spPr>
            <a:xfrm>
              <a:off x="5177372" y="6409493"/>
              <a:ext cx="418704" cy="369332"/>
            </a:xfrm>
            <a:prstGeom prst="rect">
              <a:avLst/>
            </a:prstGeom>
            <a:noFill/>
          </p:spPr>
          <p:txBody>
            <a:bodyPr wrap="none" rtlCol="0">
              <a:spAutoFit/>
            </a:bodyPr>
            <a:lstStyle/>
            <a:p>
              <a:r>
                <a:rPr lang="en-US" altLang="zh-CN" dirty="0" smtClean="0"/>
                <a:t>11</a:t>
              </a:r>
              <a:endParaRPr lang="en-US" dirty="0"/>
            </a:p>
          </p:txBody>
        </p:sp>
        <p:sp>
          <p:nvSpPr>
            <p:cNvPr id="32" name="TextBox 31"/>
            <p:cNvSpPr txBox="1"/>
            <p:nvPr/>
          </p:nvSpPr>
          <p:spPr>
            <a:xfrm>
              <a:off x="5991383" y="5224459"/>
              <a:ext cx="418704" cy="369332"/>
            </a:xfrm>
            <a:prstGeom prst="rect">
              <a:avLst/>
            </a:prstGeom>
            <a:noFill/>
          </p:spPr>
          <p:txBody>
            <a:bodyPr wrap="none" rtlCol="0">
              <a:spAutoFit/>
            </a:bodyPr>
            <a:lstStyle/>
            <a:p>
              <a:r>
                <a:rPr lang="en-US" altLang="zh-CN" dirty="0" smtClean="0"/>
                <a:t>12</a:t>
              </a:r>
              <a:endParaRPr lang="en-US" dirty="0"/>
            </a:p>
          </p:txBody>
        </p:sp>
        <p:sp>
          <p:nvSpPr>
            <p:cNvPr id="33" name="TextBox 32"/>
            <p:cNvSpPr txBox="1"/>
            <p:nvPr/>
          </p:nvSpPr>
          <p:spPr>
            <a:xfrm>
              <a:off x="8947784" y="5818382"/>
              <a:ext cx="418704" cy="369332"/>
            </a:xfrm>
            <a:prstGeom prst="rect">
              <a:avLst/>
            </a:prstGeom>
            <a:noFill/>
          </p:spPr>
          <p:txBody>
            <a:bodyPr wrap="none" rtlCol="0">
              <a:spAutoFit/>
            </a:bodyPr>
            <a:lstStyle/>
            <a:p>
              <a:r>
                <a:rPr lang="en-US" altLang="zh-CN" dirty="0" smtClean="0"/>
                <a:t>13</a:t>
              </a:r>
              <a:endParaRPr lang="en-US" dirty="0"/>
            </a:p>
          </p:txBody>
        </p:sp>
        <p:sp>
          <p:nvSpPr>
            <p:cNvPr id="34" name="TextBox 33"/>
            <p:cNvSpPr txBox="1"/>
            <p:nvPr/>
          </p:nvSpPr>
          <p:spPr>
            <a:xfrm>
              <a:off x="9521495" y="5789636"/>
              <a:ext cx="418704" cy="369332"/>
            </a:xfrm>
            <a:prstGeom prst="rect">
              <a:avLst/>
            </a:prstGeom>
            <a:noFill/>
          </p:spPr>
          <p:txBody>
            <a:bodyPr wrap="none" rtlCol="0">
              <a:spAutoFit/>
            </a:bodyPr>
            <a:lstStyle/>
            <a:p>
              <a:r>
                <a:rPr lang="en-US" altLang="zh-CN" dirty="0" smtClean="0"/>
                <a:t>14</a:t>
              </a:r>
              <a:endParaRPr lang="en-US" dirty="0"/>
            </a:p>
          </p:txBody>
        </p:sp>
        <p:sp>
          <p:nvSpPr>
            <p:cNvPr id="35" name="TextBox 34"/>
            <p:cNvSpPr txBox="1"/>
            <p:nvPr/>
          </p:nvSpPr>
          <p:spPr>
            <a:xfrm>
              <a:off x="8099189" y="5818382"/>
              <a:ext cx="418704" cy="369332"/>
            </a:xfrm>
            <a:prstGeom prst="rect">
              <a:avLst/>
            </a:prstGeom>
            <a:noFill/>
          </p:spPr>
          <p:txBody>
            <a:bodyPr wrap="none" rtlCol="0">
              <a:spAutoFit/>
            </a:bodyPr>
            <a:lstStyle/>
            <a:p>
              <a:r>
                <a:rPr lang="en-US" altLang="zh-CN" smtClean="0"/>
                <a:t>18</a:t>
              </a:r>
              <a:endParaRPr lang="en-US" dirty="0"/>
            </a:p>
          </p:txBody>
        </p:sp>
        <p:sp>
          <p:nvSpPr>
            <p:cNvPr id="36" name="TextBox 35"/>
            <p:cNvSpPr txBox="1"/>
            <p:nvPr/>
          </p:nvSpPr>
          <p:spPr>
            <a:xfrm>
              <a:off x="8968514" y="6413087"/>
              <a:ext cx="418704" cy="369332"/>
            </a:xfrm>
            <a:prstGeom prst="rect">
              <a:avLst/>
            </a:prstGeom>
            <a:noFill/>
          </p:spPr>
          <p:txBody>
            <a:bodyPr wrap="none" rtlCol="0">
              <a:spAutoFit/>
            </a:bodyPr>
            <a:lstStyle/>
            <a:p>
              <a:r>
                <a:rPr lang="en-US" altLang="zh-CN" dirty="0" smtClean="0"/>
                <a:t>19</a:t>
              </a:r>
              <a:endParaRPr lang="en-US" dirty="0"/>
            </a:p>
          </p:txBody>
        </p:sp>
        <p:sp>
          <p:nvSpPr>
            <p:cNvPr id="37" name="TextBox 36"/>
            <p:cNvSpPr txBox="1"/>
            <p:nvPr/>
          </p:nvSpPr>
          <p:spPr>
            <a:xfrm>
              <a:off x="7215487" y="6409437"/>
              <a:ext cx="418704" cy="369332"/>
            </a:xfrm>
            <a:prstGeom prst="rect">
              <a:avLst/>
            </a:prstGeom>
            <a:noFill/>
          </p:spPr>
          <p:txBody>
            <a:bodyPr wrap="none" rtlCol="0">
              <a:spAutoFit/>
            </a:bodyPr>
            <a:lstStyle/>
            <a:p>
              <a:r>
                <a:rPr lang="en-US" altLang="zh-CN" dirty="0" smtClean="0"/>
                <a:t>17</a:t>
              </a:r>
              <a:endParaRPr lang="en-US" dirty="0"/>
            </a:p>
          </p:txBody>
        </p:sp>
      </p:grpSp>
      <p:cxnSp>
        <p:nvCxnSpPr>
          <p:cNvPr id="81" name="Straight Arrow Connector 80"/>
          <p:cNvCxnSpPr/>
          <p:nvPr/>
        </p:nvCxnSpPr>
        <p:spPr>
          <a:xfrm flipH="1">
            <a:off x="7531516" y="2704563"/>
            <a:ext cx="430416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9105363" y="2876708"/>
            <a:ext cx="1569660" cy="369332"/>
          </a:xfrm>
          <a:prstGeom prst="rect">
            <a:avLst/>
          </a:prstGeom>
          <a:noFill/>
        </p:spPr>
        <p:txBody>
          <a:bodyPr wrap="none" rtlCol="0">
            <a:spAutoFit/>
          </a:bodyPr>
          <a:lstStyle/>
          <a:p>
            <a:r>
              <a:rPr lang="zh-CN" altLang="en-US" dirty="0" smtClean="0"/>
              <a:t>天线移动方向</a:t>
            </a:r>
            <a:endParaRPr lang="en-US" dirty="0"/>
          </a:p>
        </p:txBody>
      </p:sp>
    </p:spTree>
    <p:extLst>
      <p:ext uri="{BB962C8B-B14F-4D97-AF65-F5344CB8AC3E}">
        <p14:creationId xmlns:p14="http://schemas.microsoft.com/office/powerpoint/2010/main" val="2038073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2131"/>
            <a:ext cx="10515600" cy="5579727"/>
          </a:xfrm>
        </p:spPr>
        <p:txBody>
          <a:bodyPr>
            <a:normAutofit/>
          </a:bodyPr>
          <a:lstStyle/>
          <a:p>
            <a:r>
              <a:rPr lang="zh-CN" altLang="en-US" dirty="0" smtClean="0"/>
              <a:t>根据每块读到的先后顺序：</a:t>
            </a:r>
          </a:p>
          <a:p>
            <a:pPr lvl="1"/>
            <a:r>
              <a:rPr lang="en-US" altLang="zh-CN" dirty="0" smtClean="0"/>
              <a:t>(13,</a:t>
            </a:r>
            <a:r>
              <a:rPr lang="zh-CN" altLang="en-US" dirty="0" smtClean="0"/>
              <a:t> </a:t>
            </a:r>
            <a:r>
              <a:rPr lang="en-US" altLang="zh-CN" dirty="0" smtClean="0"/>
              <a:t>14)</a:t>
            </a:r>
            <a:r>
              <a:rPr lang="zh-CN" altLang="en-US" dirty="0" smtClean="0"/>
              <a:t> </a:t>
            </a:r>
            <a:r>
              <a:rPr lang="en-US" altLang="zh-CN" dirty="0" smtClean="0"/>
              <a:t>-&gt;</a:t>
            </a:r>
            <a:r>
              <a:rPr lang="zh-CN" altLang="en-US" dirty="0" smtClean="0"/>
              <a:t> </a:t>
            </a:r>
            <a:r>
              <a:rPr lang="en-US" altLang="zh-CN" dirty="0" smtClean="0"/>
              <a:t>(17,</a:t>
            </a:r>
            <a:r>
              <a:rPr lang="zh-CN" altLang="en-US" dirty="0" smtClean="0"/>
              <a:t> </a:t>
            </a:r>
            <a:r>
              <a:rPr lang="en-US" altLang="zh-CN" dirty="0" smtClean="0"/>
              <a:t>18,</a:t>
            </a:r>
            <a:r>
              <a:rPr lang="zh-CN" altLang="en-US" dirty="0" smtClean="0"/>
              <a:t> </a:t>
            </a:r>
            <a:r>
              <a:rPr lang="en-US" altLang="zh-CN" dirty="0" smtClean="0"/>
              <a:t>19)</a:t>
            </a:r>
            <a:r>
              <a:rPr lang="zh-CN" altLang="en-US" dirty="0" smtClean="0"/>
              <a:t> </a:t>
            </a:r>
            <a:r>
              <a:rPr lang="en-US" altLang="zh-CN" dirty="0" smtClean="0"/>
              <a:t>-&gt;</a:t>
            </a:r>
            <a:r>
              <a:rPr lang="zh-CN" altLang="en-US" dirty="0" smtClean="0"/>
              <a:t> </a:t>
            </a:r>
            <a:r>
              <a:rPr lang="en-US" altLang="zh-CN" dirty="0" smtClean="0"/>
              <a:t>(1,</a:t>
            </a:r>
            <a:r>
              <a:rPr lang="zh-CN" altLang="en-US" dirty="0" smtClean="0"/>
              <a:t> </a:t>
            </a:r>
            <a:r>
              <a:rPr lang="en-US" altLang="zh-CN" dirty="0" smtClean="0"/>
              <a:t>2)</a:t>
            </a:r>
            <a:r>
              <a:rPr lang="zh-CN" altLang="en-US" dirty="0" smtClean="0"/>
              <a:t> </a:t>
            </a:r>
            <a:r>
              <a:rPr lang="en-US" altLang="zh-CN" dirty="0" smtClean="0"/>
              <a:t>-&gt;</a:t>
            </a:r>
            <a:r>
              <a:rPr lang="zh-CN" altLang="en-US" dirty="0" smtClean="0"/>
              <a:t> </a:t>
            </a:r>
            <a:r>
              <a:rPr lang="en-US" altLang="zh-CN" dirty="0" smtClean="0"/>
              <a:t>(5,</a:t>
            </a:r>
            <a:r>
              <a:rPr lang="zh-CN" altLang="en-US" dirty="0" smtClean="0"/>
              <a:t> </a:t>
            </a:r>
            <a:r>
              <a:rPr lang="en-US" altLang="zh-CN" dirty="0" smtClean="0"/>
              <a:t>6)</a:t>
            </a:r>
            <a:r>
              <a:rPr lang="zh-CN" altLang="en-US" dirty="0" smtClean="0"/>
              <a:t> </a:t>
            </a:r>
            <a:r>
              <a:rPr lang="en-US" altLang="zh-CN" dirty="0" smtClean="0"/>
              <a:t>-&gt;</a:t>
            </a:r>
            <a:r>
              <a:rPr lang="zh-CN" altLang="en-US" dirty="0" smtClean="0"/>
              <a:t> </a:t>
            </a:r>
            <a:r>
              <a:rPr lang="en-US" altLang="zh-CN" dirty="0" smtClean="0"/>
              <a:t>(10,</a:t>
            </a:r>
            <a:r>
              <a:rPr lang="zh-CN" altLang="en-US" dirty="0" smtClean="0"/>
              <a:t> </a:t>
            </a:r>
            <a:r>
              <a:rPr lang="en-US" altLang="zh-CN" dirty="0" smtClean="0"/>
              <a:t>11,</a:t>
            </a:r>
            <a:r>
              <a:rPr lang="zh-CN" altLang="en-US" dirty="0" smtClean="0"/>
              <a:t> </a:t>
            </a:r>
            <a:r>
              <a:rPr lang="en-US" altLang="zh-CN" dirty="0" smtClean="0"/>
              <a:t>12)</a:t>
            </a:r>
            <a:r>
              <a:rPr lang="zh-CN" altLang="en-US" dirty="0" smtClean="0"/>
              <a:t> </a:t>
            </a:r>
            <a:r>
              <a:rPr lang="en-US" altLang="zh-CN" dirty="0" smtClean="0"/>
              <a:t>-&gt;</a:t>
            </a:r>
            <a:r>
              <a:rPr lang="zh-CN" altLang="en-US" dirty="0" smtClean="0"/>
              <a:t> </a:t>
            </a:r>
            <a:r>
              <a:rPr lang="en-US" altLang="zh-CN" dirty="0" smtClean="0"/>
              <a:t>(3,</a:t>
            </a:r>
            <a:r>
              <a:rPr lang="zh-CN" altLang="en-US" dirty="0" smtClean="0"/>
              <a:t> </a:t>
            </a:r>
            <a:r>
              <a:rPr lang="en-US" altLang="zh-CN" dirty="0" smtClean="0"/>
              <a:t>4)</a:t>
            </a:r>
            <a:r>
              <a:rPr lang="zh-CN" altLang="en-US" dirty="0" smtClean="0"/>
              <a:t> </a:t>
            </a:r>
            <a:r>
              <a:rPr lang="en-US" altLang="zh-CN" dirty="0" smtClean="0"/>
              <a:t>-&gt;</a:t>
            </a:r>
            <a:r>
              <a:rPr lang="zh-CN" altLang="en-US" dirty="0" smtClean="0"/>
              <a:t> </a:t>
            </a:r>
            <a:r>
              <a:rPr lang="en-US" altLang="zh-CN" dirty="0" smtClean="0"/>
              <a:t>(7,</a:t>
            </a:r>
            <a:r>
              <a:rPr lang="zh-CN" altLang="en-US" dirty="0" smtClean="0"/>
              <a:t> </a:t>
            </a:r>
            <a:r>
              <a:rPr lang="en-US" altLang="zh-CN" dirty="0" smtClean="0"/>
              <a:t>8,</a:t>
            </a:r>
            <a:r>
              <a:rPr lang="zh-CN" altLang="en-US" dirty="0" smtClean="0"/>
              <a:t> </a:t>
            </a:r>
            <a:r>
              <a:rPr lang="en-US" altLang="zh-CN" dirty="0" smtClean="0"/>
              <a:t>9)</a:t>
            </a:r>
            <a:endParaRPr lang="zh-CN" altLang="en-US" dirty="0" smtClean="0"/>
          </a:p>
          <a:p>
            <a:endParaRPr lang="zh-CN" altLang="en-US" dirty="0" smtClean="0"/>
          </a:p>
          <a:p>
            <a:r>
              <a:rPr lang="zh-CN" altLang="en-US" dirty="0" smtClean="0"/>
              <a:t>根据每个部分确定摆放状态</a:t>
            </a:r>
          </a:p>
          <a:p>
            <a:pPr lvl="1"/>
            <a:r>
              <a:rPr lang="en-US" altLang="zh-CN" dirty="0" smtClean="0"/>
              <a:t>14</a:t>
            </a:r>
            <a:r>
              <a:rPr lang="zh-CN" altLang="en-US" dirty="0" smtClean="0"/>
              <a:t>在</a:t>
            </a:r>
            <a:r>
              <a:rPr lang="en-US" altLang="zh-CN" dirty="0" smtClean="0"/>
              <a:t>13</a:t>
            </a:r>
            <a:r>
              <a:rPr lang="zh-CN" altLang="en-US" dirty="0" smtClean="0"/>
              <a:t>右边</a:t>
            </a:r>
          </a:p>
          <a:p>
            <a:pPr lvl="1"/>
            <a:r>
              <a:rPr lang="en-US" altLang="zh-CN" dirty="0" smtClean="0"/>
              <a:t>18</a:t>
            </a:r>
            <a:r>
              <a:rPr lang="zh-CN" altLang="en-US" dirty="0" smtClean="0"/>
              <a:t>位于</a:t>
            </a:r>
            <a:r>
              <a:rPr lang="en-US" altLang="zh-CN" dirty="0" smtClean="0"/>
              <a:t>17</a:t>
            </a:r>
            <a:r>
              <a:rPr lang="zh-CN" altLang="en-US" dirty="0" smtClean="0"/>
              <a:t>、</a:t>
            </a:r>
            <a:r>
              <a:rPr lang="en-US" altLang="zh-CN" dirty="0" smtClean="0"/>
              <a:t>19</a:t>
            </a:r>
            <a:r>
              <a:rPr lang="zh-CN" altLang="en-US" dirty="0" smtClean="0"/>
              <a:t>之间</a:t>
            </a:r>
          </a:p>
          <a:p>
            <a:pPr lvl="1"/>
            <a:r>
              <a:rPr lang="en-US" altLang="zh-CN" dirty="0" smtClean="0"/>
              <a:t>2</a:t>
            </a:r>
            <a:r>
              <a:rPr lang="zh-CN" altLang="en-US" dirty="0" smtClean="0"/>
              <a:t>在</a:t>
            </a:r>
            <a:r>
              <a:rPr lang="en-US" altLang="zh-CN" dirty="0" smtClean="0"/>
              <a:t>1</a:t>
            </a:r>
            <a:r>
              <a:rPr lang="zh-CN" altLang="en-US" dirty="0" smtClean="0"/>
              <a:t>右边</a:t>
            </a:r>
          </a:p>
          <a:p>
            <a:pPr lvl="1"/>
            <a:r>
              <a:rPr lang="en-US" altLang="zh-CN" dirty="0" smtClean="0"/>
              <a:t>6</a:t>
            </a:r>
            <a:r>
              <a:rPr lang="zh-CN" altLang="en-US" dirty="0" smtClean="0"/>
              <a:t>在</a:t>
            </a:r>
            <a:r>
              <a:rPr lang="en-US" altLang="zh-CN" dirty="0" smtClean="0"/>
              <a:t>5</a:t>
            </a:r>
            <a:r>
              <a:rPr lang="zh-CN" altLang="en-US" dirty="0" smtClean="0"/>
              <a:t>的下方</a:t>
            </a:r>
          </a:p>
          <a:p>
            <a:pPr lvl="1"/>
            <a:r>
              <a:rPr lang="en-US" altLang="zh-CN" dirty="0" smtClean="0"/>
              <a:t>11</a:t>
            </a:r>
            <a:r>
              <a:rPr lang="zh-CN" altLang="en-US" dirty="0" smtClean="0"/>
              <a:t>在</a:t>
            </a:r>
            <a:r>
              <a:rPr lang="en-US" altLang="zh-CN" dirty="0" smtClean="0"/>
              <a:t>10</a:t>
            </a:r>
            <a:r>
              <a:rPr lang="zh-CN" altLang="en-US" dirty="0" smtClean="0"/>
              <a:t>、</a:t>
            </a:r>
            <a:r>
              <a:rPr lang="en-US" altLang="zh-CN" dirty="0" smtClean="0"/>
              <a:t>12</a:t>
            </a:r>
            <a:r>
              <a:rPr lang="zh-CN" altLang="en-US" dirty="0" smtClean="0"/>
              <a:t>之间</a:t>
            </a:r>
          </a:p>
          <a:p>
            <a:pPr lvl="1"/>
            <a:r>
              <a:rPr lang="en-US" altLang="zh-CN" dirty="0" smtClean="0"/>
              <a:t>4</a:t>
            </a:r>
            <a:r>
              <a:rPr lang="zh-CN" altLang="en-US" dirty="0" smtClean="0"/>
              <a:t>在</a:t>
            </a:r>
            <a:r>
              <a:rPr lang="en-US" altLang="zh-CN" dirty="0" smtClean="0"/>
              <a:t>3</a:t>
            </a:r>
            <a:r>
              <a:rPr lang="zh-CN" altLang="en-US" dirty="0" smtClean="0"/>
              <a:t>的下方</a:t>
            </a:r>
          </a:p>
          <a:p>
            <a:pPr lvl="1"/>
            <a:r>
              <a:rPr lang="en-US" altLang="zh-CN" dirty="0" smtClean="0"/>
              <a:t>8</a:t>
            </a:r>
            <a:r>
              <a:rPr lang="zh-CN" altLang="en-US" dirty="0" smtClean="0"/>
              <a:t>在</a:t>
            </a:r>
            <a:r>
              <a:rPr lang="en-US" altLang="zh-CN" dirty="0" smtClean="0"/>
              <a:t>7</a:t>
            </a:r>
            <a:r>
              <a:rPr lang="zh-CN" altLang="en-US" dirty="0" smtClean="0"/>
              <a:t>、</a:t>
            </a:r>
            <a:r>
              <a:rPr lang="en-US" altLang="zh-CN" dirty="0" smtClean="0"/>
              <a:t>9</a:t>
            </a:r>
            <a:r>
              <a:rPr lang="zh-CN" altLang="en-US" dirty="0" smtClean="0"/>
              <a:t>之间</a:t>
            </a:r>
          </a:p>
          <a:p>
            <a:pPr lvl="1"/>
            <a:endParaRPr lang="zh-CN" altLang="en-US" dirty="0" smtClean="0"/>
          </a:p>
          <a:p>
            <a:pPr lvl="1"/>
            <a:endParaRPr lang="zh-CN" altLang="en-US" dirty="0" smtClean="0"/>
          </a:p>
          <a:p>
            <a:pPr lvl="1"/>
            <a:endParaRPr lang="zh-CN" altLang="en-US" dirty="0" smtClean="0"/>
          </a:p>
          <a:p>
            <a:pPr lvl="1"/>
            <a:endParaRPr lang="zh-CN" altLang="en-US" dirty="0"/>
          </a:p>
        </p:txBody>
      </p:sp>
    </p:spTree>
    <p:extLst>
      <p:ext uri="{BB962C8B-B14F-4D97-AF65-F5344CB8AC3E}">
        <p14:creationId xmlns:p14="http://schemas.microsoft.com/office/powerpoint/2010/main" val="896325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55" y="90152"/>
            <a:ext cx="1927538" cy="144565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075937" y="1528742"/>
            <a:ext cx="1789448" cy="13420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987574" y="4513003"/>
            <a:ext cx="1966175" cy="147463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309724" y="326264"/>
            <a:ext cx="2610119" cy="19575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355" y="1758125"/>
            <a:ext cx="2168753" cy="162656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2166" y="2827712"/>
            <a:ext cx="2431963" cy="1823972"/>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994" y="3489753"/>
            <a:ext cx="2185114" cy="163883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994" y="5233652"/>
            <a:ext cx="2165797" cy="1624348"/>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73770" y="4869277"/>
            <a:ext cx="2720664" cy="2040498"/>
          </a:xfrm>
          <a:prstGeom prst="rect">
            <a:avLst/>
          </a:prstGeom>
        </p:spPr>
      </p:pic>
    </p:spTree>
    <p:extLst>
      <p:ext uri="{BB962C8B-B14F-4D97-AF65-F5344CB8AC3E}">
        <p14:creationId xmlns:p14="http://schemas.microsoft.com/office/powerpoint/2010/main" val="1337666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5321" y="1014256"/>
            <a:ext cx="10515600" cy="4351338"/>
          </a:xfrm>
        </p:spPr>
        <p:txBody>
          <a:bodyPr>
            <a:normAutofit lnSpcReduction="10000"/>
          </a:bodyPr>
          <a:lstStyle/>
          <a:p>
            <a:r>
              <a:rPr lang="zh-CN" altLang="en-US" dirty="0" smtClean="0"/>
              <a:t>有对称轴</a:t>
            </a:r>
          </a:p>
          <a:p>
            <a:pPr lvl="1"/>
            <a:r>
              <a:rPr lang="zh-CN" altLang="en-US" dirty="0" smtClean="0"/>
              <a:t>可以根据对称轴上的特征标签来进行摆放形态的判断</a:t>
            </a:r>
          </a:p>
          <a:p>
            <a:pPr lvl="1"/>
            <a:endParaRPr lang="zh-CN" altLang="en-US" dirty="0"/>
          </a:p>
          <a:p>
            <a:pPr lvl="1"/>
            <a:r>
              <a:rPr lang="en-US" altLang="zh-CN" dirty="0" smtClean="0"/>
              <a:t>1</a:t>
            </a:r>
            <a:r>
              <a:rPr lang="zh-CN" altLang="en-US" dirty="0" smtClean="0"/>
              <a:t>条对称轴</a:t>
            </a:r>
          </a:p>
          <a:p>
            <a:pPr lvl="2"/>
            <a:r>
              <a:rPr lang="zh-CN" altLang="en-US" dirty="0" smtClean="0"/>
              <a:t>直接可以根据判断对称轴上的特征标签与其它标签的左右位置关系即可</a:t>
            </a:r>
          </a:p>
          <a:p>
            <a:pPr marL="914400" lvl="2" indent="0">
              <a:buNone/>
            </a:pPr>
            <a:endParaRPr lang="zh-CN" altLang="en-US" dirty="0"/>
          </a:p>
          <a:p>
            <a:pPr lvl="1"/>
            <a:r>
              <a:rPr lang="en-US" altLang="zh-CN" dirty="0" smtClean="0"/>
              <a:t>2</a:t>
            </a:r>
            <a:r>
              <a:rPr lang="zh-CN" altLang="en-US" dirty="0" smtClean="0"/>
              <a:t>条对称轴</a:t>
            </a:r>
          </a:p>
          <a:p>
            <a:pPr lvl="2"/>
            <a:r>
              <a:rPr lang="zh-CN" altLang="en-US" dirty="0" smtClean="0"/>
              <a:t>通过判断位于对称轴上的特征标签的上下左右关系</a:t>
            </a:r>
          </a:p>
          <a:p>
            <a:endParaRPr lang="zh-CN" altLang="en-US" dirty="0" smtClean="0"/>
          </a:p>
          <a:p>
            <a:r>
              <a:rPr lang="zh-CN" altLang="en-US" dirty="0" smtClean="0"/>
              <a:t>无对称轴</a:t>
            </a:r>
            <a:r>
              <a:rPr lang="zh-CN" altLang="en-US" dirty="0" smtClean="0"/>
              <a:t>但有旋转中心</a:t>
            </a:r>
          </a:p>
          <a:p>
            <a:pPr lvl="1"/>
            <a:r>
              <a:rPr lang="zh-CN" altLang="en-US" dirty="0" smtClean="0"/>
              <a:t>可根据旋转中心附近的特征标签的上下左右关系确定摆放形态</a:t>
            </a:r>
          </a:p>
        </p:txBody>
      </p:sp>
    </p:spTree>
    <p:extLst>
      <p:ext uri="{BB962C8B-B14F-4D97-AF65-F5344CB8AC3E}">
        <p14:creationId xmlns:p14="http://schemas.microsoft.com/office/powerpoint/2010/main" val="16984159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有对称轴</a:t>
            </a:r>
            <a:endParaRPr lang="en-US" dirty="0"/>
          </a:p>
        </p:txBody>
      </p:sp>
      <p:sp>
        <p:nvSpPr>
          <p:cNvPr id="3" name="Content Placeholder 2"/>
          <p:cNvSpPr>
            <a:spLocks noGrp="1"/>
          </p:cNvSpPr>
          <p:nvPr>
            <p:ph idx="1"/>
          </p:nvPr>
        </p:nvSpPr>
        <p:spPr/>
        <p:txBody>
          <a:bodyPr/>
          <a:lstStyle/>
          <a:p>
            <a:r>
              <a:rPr lang="en-US" altLang="zh-CN" dirty="0"/>
              <a:t>1</a:t>
            </a:r>
            <a:r>
              <a:rPr lang="zh-CN" altLang="en-US" dirty="0" smtClean="0"/>
              <a:t>条对称轴</a:t>
            </a:r>
          </a:p>
          <a:p>
            <a:endParaRPr lang="zh-CN" altLang="en-US" dirty="0"/>
          </a:p>
          <a:p>
            <a:endParaRPr lang="zh-CN" altLang="en-US" dirty="0" smtClean="0"/>
          </a:p>
          <a:p>
            <a:endParaRPr lang="zh-CN" altLang="en-US" dirty="0"/>
          </a:p>
          <a:p>
            <a:r>
              <a:rPr lang="en-US" altLang="zh-CN" dirty="0" smtClean="0"/>
              <a:t>2</a:t>
            </a:r>
            <a:r>
              <a:rPr lang="zh-CN" altLang="en-US" dirty="0" smtClean="0"/>
              <a:t>条对称轴</a:t>
            </a:r>
            <a:endParaRPr lang="en-US" dirty="0"/>
          </a:p>
        </p:txBody>
      </p:sp>
      <p:grpSp>
        <p:nvGrpSpPr>
          <p:cNvPr id="14" name="Group 13"/>
          <p:cNvGrpSpPr/>
          <p:nvPr/>
        </p:nvGrpSpPr>
        <p:grpSpPr>
          <a:xfrm>
            <a:off x="5577219" y="1001679"/>
            <a:ext cx="2431963" cy="1823972"/>
            <a:chOff x="3513193" y="2227056"/>
            <a:chExt cx="2431963" cy="1823972"/>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193" y="2227056"/>
              <a:ext cx="2431963" cy="1823972"/>
            </a:xfrm>
            <a:prstGeom prst="rect">
              <a:avLst/>
            </a:prstGeom>
          </p:spPr>
        </p:pic>
        <p:sp>
          <p:nvSpPr>
            <p:cNvPr id="5" name="TextBox 4"/>
            <p:cNvSpPr txBox="1"/>
            <p:nvPr/>
          </p:nvSpPr>
          <p:spPr>
            <a:xfrm>
              <a:off x="4578331" y="2617922"/>
              <a:ext cx="301686" cy="369332"/>
            </a:xfrm>
            <a:prstGeom prst="rect">
              <a:avLst/>
            </a:prstGeom>
            <a:noFill/>
          </p:spPr>
          <p:txBody>
            <a:bodyPr wrap="none" rtlCol="0">
              <a:spAutoFit/>
            </a:bodyPr>
            <a:lstStyle/>
            <a:p>
              <a:r>
                <a:rPr lang="en-US" altLang="zh-CN" dirty="0" smtClean="0"/>
                <a:t>1</a:t>
              </a:r>
              <a:endParaRPr lang="en-US" dirty="0"/>
            </a:p>
          </p:txBody>
        </p:sp>
        <p:sp>
          <p:nvSpPr>
            <p:cNvPr id="6" name="TextBox 5"/>
            <p:cNvSpPr txBox="1"/>
            <p:nvPr/>
          </p:nvSpPr>
          <p:spPr>
            <a:xfrm>
              <a:off x="4027947" y="3343665"/>
              <a:ext cx="301686" cy="369332"/>
            </a:xfrm>
            <a:prstGeom prst="rect">
              <a:avLst/>
            </a:prstGeom>
            <a:noFill/>
          </p:spPr>
          <p:txBody>
            <a:bodyPr wrap="none" rtlCol="0">
              <a:spAutoFit/>
            </a:bodyPr>
            <a:lstStyle/>
            <a:p>
              <a:r>
                <a:rPr lang="en-US" altLang="zh-CN" dirty="0" smtClean="0"/>
                <a:t>2</a:t>
              </a:r>
              <a:endParaRPr lang="en-US" dirty="0"/>
            </a:p>
          </p:txBody>
        </p:sp>
        <p:sp>
          <p:nvSpPr>
            <p:cNvPr id="7" name="TextBox 6"/>
            <p:cNvSpPr txBox="1"/>
            <p:nvPr/>
          </p:nvSpPr>
          <p:spPr>
            <a:xfrm>
              <a:off x="5091153" y="3343665"/>
              <a:ext cx="301686" cy="369332"/>
            </a:xfrm>
            <a:prstGeom prst="rect">
              <a:avLst/>
            </a:prstGeom>
            <a:noFill/>
          </p:spPr>
          <p:txBody>
            <a:bodyPr wrap="none" rtlCol="0">
              <a:spAutoFit/>
            </a:bodyPr>
            <a:lstStyle/>
            <a:p>
              <a:r>
                <a:rPr lang="en-US" altLang="zh-CN" dirty="0" smtClean="0"/>
                <a:t>3</a:t>
              </a:r>
              <a:endParaRPr lang="en-US" dirty="0"/>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850228" y="3774103"/>
            <a:ext cx="1966175" cy="1474631"/>
          </a:xfrm>
          <a:prstGeom prst="rect">
            <a:avLst/>
          </a:prstGeom>
        </p:spPr>
      </p:pic>
      <p:sp>
        <p:nvSpPr>
          <p:cNvPr id="9" name="TextBox 8"/>
          <p:cNvSpPr txBox="1"/>
          <p:nvPr/>
        </p:nvSpPr>
        <p:spPr>
          <a:xfrm>
            <a:off x="6642358" y="3957420"/>
            <a:ext cx="301686" cy="369332"/>
          </a:xfrm>
          <a:prstGeom prst="rect">
            <a:avLst/>
          </a:prstGeom>
          <a:noFill/>
        </p:spPr>
        <p:txBody>
          <a:bodyPr wrap="none" rtlCol="0">
            <a:spAutoFit/>
          </a:bodyPr>
          <a:lstStyle/>
          <a:p>
            <a:r>
              <a:rPr lang="en-US" altLang="zh-CN" dirty="0" smtClean="0"/>
              <a:t>1</a:t>
            </a:r>
            <a:endParaRPr lang="en-US" dirty="0"/>
          </a:p>
        </p:txBody>
      </p:sp>
      <p:sp>
        <p:nvSpPr>
          <p:cNvPr id="10" name="TextBox 9"/>
          <p:cNvSpPr txBox="1"/>
          <p:nvPr/>
        </p:nvSpPr>
        <p:spPr>
          <a:xfrm>
            <a:off x="6642358" y="4772706"/>
            <a:ext cx="301686" cy="369332"/>
          </a:xfrm>
          <a:prstGeom prst="rect">
            <a:avLst/>
          </a:prstGeom>
          <a:noFill/>
        </p:spPr>
        <p:txBody>
          <a:bodyPr wrap="none" rtlCol="0">
            <a:spAutoFit/>
          </a:bodyPr>
          <a:lstStyle/>
          <a:p>
            <a:r>
              <a:rPr lang="en-US" altLang="zh-CN" dirty="0" smtClean="0"/>
              <a:t>2</a:t>
            </a:r>
            <a:endParaRPr lang="en-US" dirty="0"/>
          </a:p>
        </p:txBody>
      </p:sp>
      <p:sp>
        <p:nvSpPr>
          <p:cNvPr id="11" name="TextBox 10"/>
          <p:cNvSpPr txBox="1"/>
          <p:nvPr/>
        </p:nvSpPr>
        <p:spPr>
          <a:xfrm>
            <a:off x="8478363" y="1690688"/>
            <a:ext cx="3536546" cy="369332"/>
          </a:xfrm>
          <a:prstGeom prst="rect">
            <a:avLst/>
          </a:prstGeom>
          <a:noFill/>
        </p:spPr>
        <p:txBody>
          <a:bodyPr wrap="none" rtlCol="0">
            <a:spAutoFit/>
          </a:bodyPr>
          <a:lstStyle/>
          <a:p>
            <a:r>
              <a:rPr lang="zh-CN" altLang="en-US" smtClean="0"/>
              <a:t>判断</a:t>
            </a:r>
            <a:r>
              <a:rPr lang="en-US" altLang="zh-CN" dirty="0" smtClean="0"/>
              <a:t>2</a:t>
            </a:r>
            <a:r>
              <a:rPr lang="zh-CN" altLang="en-US" dirty="0" smtClean="0"/>
              <a:t>是否在</a:t>
            </a:r>
            <a:r>
              <a:rPr lang="en-US" altLang="zh-CN" dirty="0" smtClean="0"/>
              <a:t>1</a:t>
            </a:r>
            <a:r>
              <a:rPr lang="zh-CN" altLang="en-US" dirty="0" smtClean="0"/>
              <a:t>、</a:t>
            </a:r>
            <a:r>
              <a:rPr lang="en-US" altLang="zh-CN" dirty="0" smtClean="0"/>
              <a:t>3</a:t>
            </a:r>
            <a:r>
              <a:rPr lang="zh-CN" altLang="en-US" dirty="0" smtClean="0"/>
              <a:t>的一侧还是之间</a:t>
            </a:r>
            <a:endParaRPr lang="en-US" dirty="0"/>
          </a:p>
        </p:txBody>
      </p:sp>
      <p:sp>
        <p:nvSpPr>
          <p:cNvPr id="12" name="TextBox 11"/>
          <p:cNvSpPr txBox="1"/>
          <p:nvPr/>
        </p:nvSpPr>
        <p:spPr>
          <a:xfrm>
            <a:off x="8626771" y="4142086"/>
            <a:ext cx="2727029" cy="369332"/>
          </a:xfrm>
          <a:prstGeom prst="rect">
            <a:avLst/>
          </a:prstGeom>
          <a:noFill/>
        </p:spPr>
        <p:txBody>
          <a:bodyPr wrap="none" rtlCol="0">
            <a:spAutoFit/>
          </a:bodyPr>
          <a:lstStyle/>
          <a:p>
            <a:r>
              <a:rPr lang="zh-CN" altLang="en-US" dirty="0" smtClean="0"/>
              <a:t>判断</a:t>
            </a:r>
            <a:r>
              <a:rPr lang="en-US" altLang="zh-CN" dirty="0" smtClean="0"/>
              <a:t>1</a:t>
            </a:r>
            <a:r>
              <a:rPr lang="zh-CN" altLang="en-US" dirty="0" smtClean="0"/>
              <a:t>、</a:t>
            </a:r>
            <a:r>
              <a:rPr lang="en-US" altLang="zh-CN" dirty="0" smtClean="0"/>
              <a:t>2</a:t>
            </a:r>
            <a:r>
              <a:rPr lang="zh-CN" altLang="en-US" dirty="0" smtClean="0"/>
              <a:t>的上下左右关系</a:t>
            </a:r>
            <a:endParaRPr lang="en-US" dirty="0"/>
          </a:p>
        </p:txBody>
      </p:sp>
    </p:spTree>
    <p:extLst>
      <p:ext uri="{BB962C8B-B14F-4D97-AF65-F5344CB8AC3E}">
        <p14:creationId xmlns:p14="http://schemas.microsoft.com/office/powerpoint/2010/main" val="24527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无对称轴但有旋转中心</a:t>
            </a:r>
            <a:endParaRPr lang="en-US" dirty="0"/>
          </a:p>
        </p:txBody>
      </p:sp>
      <p:grpSp>
        <p:nvGrpSpPr>
          <p:cNvPr id="7" name="Group 6"/>
          <p:cNvGrpSpPr/>
          <p:nvPr/>
        </p:nvGrpSpPr>
        <p:grpSpPr>
          <a:xfrm>
            <a:off x="545205" y="1993051"/>
            <a:ext cx="2408289" cy="1806217"/>
            <a:chOff x="545205" y="1993051"/>
            <a:chExt cx="2408289" cy="180621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05" y="1993051"/>
              <a:ext cx="2408289" cy="1806217"/>
            </a:xfrm>
            <a:prstGeom prst="rect">
              <a:avLst/>
            </a:prstGeom>
          </p:spPr>
        </p:pic>
        <p:sp>
          <p:nvSpPr>
            <p:cNvPr id="5" name="TextBox 4"/>
            <p:cNvSpPr txBox="1"/>
            <p:nvPr/>
          </p:nvSpPr>
          <p:spPr>
            <a:xfrm>
              <a:off x="1723591" y="2506604"/>
              <a:ext cx="301686" cy="369332"/>
            </a:xfrm>
            <a:prstGeom prst="rect">
              <a:avLst/>
            </a:prstGeom>
            <a:noFill/>
          </p:spPr>
          <p:txBody>
            <a:bodyPr wrap="none" rtlCol="0">
              <a:spAutoFit/>
            </a:bodyPr>
            <a:lstStyle/>
            <a:p>
              <a:r>
                <a:rPr lang="en-US" altLang="zh-CN" dirty="0" smtClean="0"/>
                <a:t>1</a:t>
              </a:r>
              <a:endParaRPr lang="en-US" dirty="0"/>
            </a:p>
          </p:txBody>
        </p:sp>
        <p:sp>
          <p:nvSpPr>
            <p:cNvPr id="6" name="TextBox 5"/>
            <p:cNvSpPr txBox="1"/>
            <p:nvPr/>
          </p:nvSpPr>
          <p:spPr>
            <a:xfrm>
              <a:off x="1723591" y="3060603"/>
              <a:ext cx="301686" cy="369332"/>
            </a:xfrm>
            <a:prstGeom prst="rect">
              <a:avLst/>
            </a:prstGeom>
            <a:noFill/>
          </p:spPr>
          <p:txBody>
            <a:bodyPr wrap="none" rtlCol="0">
              <a:spAutoFit/>
            </a:bodyPr>
            <a:lstStyle/>
            <a:p>
              <a:r>
                <a:rPr lang="en-US" altLang="zh-CN" dirty="0" smtClean="0"/>
                <a:t>2</a:t>
              </a:r>
              <a:endParaRPr lang="en-US" dirty="0"/>
            </a:p>
          </p:txBody>
        </p:sp>
      </p:grpSp>
      <p:grpSp>
        <p:nvGrpSpPr>
          <p:cNvPr id="8" name="Group 7"/>
          <p:cNvGrpSpPr/>
          <p:nvPr/>
        </p:nvGrpSpPr>
        <p:grpSpPr>
          <a:xfrm rot="16200000">
            <a:off x="3827079" y="4590289"/>
            <a:ext cx="2408289" cy="1806217"/>
            <a:chOff x="545205" y="1993051"/>
            <a:chExt cx="2408289" cy="1806217"/>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05" y="1993051"/>
              <a:ext cx="2408289" cy="1806217"/>
            </a:xfrm>
            <a:prstGeom prst="rect">
              <a:avLst/>
            </a:prstGeom>
          </p:spPr>
        </p:pic>
        <p:sp>
          <p:nvSpPr>
            <p:cNvPr id="10" name="TextBox 9"/>
            <p:cNvSpPr txBox="1"/>
            <p:nvPr/>
          </p:nvSpPr>
          <p:spPr>
            <a:xfrm>
              <a:off x="1723591" y="2506604"/>
              <a:ext cx="301686" cy="369332"/>
            </a:xfrm>
            <a:prstGeom prst="rect">
              <a:avLst/>
            </a:prstGeom>
            <a:noFill/>
          </p:spPr>
          <p:txBody>
            <a:bodyPr wrap="none" rtlCol="0">
              <a:spAutoFit/>
            </a:bodyPr>
            <a:lstStyle/>
            <a:p>
              <a:r>
                <a:rPr lang="en-US" altLang="zh-CN" dirty="0" smtClean="0"/>
                <a:t>1</a:t>
              </a:r>
              <a:endParaRPr lang="en-US" dirty="0"/>
            </a:p>
          </p:txBody>
        </p:sp>
        <p:sp>
          <p:nvSpPr>
            <p:cNvPr id="11" name="TextBox 10"/>
            <p:cNvSpPr txBox="1"/>
            <p:nvPr/>
          </p:nvSpPr>
          <p:spPr>
            <a:xfrm>
              <a:off x="1723591" y="3060603"/>
              <a:ext cx="301686" cy="369332"/>
            </a:xfrm>
            <a:prstGeom prst="rect">
              <a:avLst/>
            </a:prstGeom>
            <a:noFill/>
          </p:spPr>
          <p:txBody>
            <a:bodyPr wrap="none" rtlCol="0">
              <a:spAutoFit/>
            </a:bodyPr>
            <a:lstStyle/>
            <a:p>
              <a:r>
                <a:rPr lang="en-US" altLang="zh-CN" dirty="0" smtClean="0"/>
                <a:t>2</a:t>
              </a:r>
              <a:endParaRPr lang="en-US" dirty="0"/>
            </a:p>
          </p:txBody>
        </p:sp>
      </p:grpSp>
      <p:grpSp>
        <p:nvGrpSpPr>
          <p:cNvPr id="12" name="Group 11"/>
          <p:cNvGrpSpPr/>
          <p:nvPr/>
        </p:nvGrpSpPr>
        <p:grpSpPr>
          <a:xfrm rot="10800000">
            <a:off x="519446" y="4590290"/>
            <a:ext cx="2408289" cy="1806217"/>
            <a:chOff x="545205" y="1993051"/>
            <a:chExt cx="2408289" cy="1806217"/>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05" y="1993051"/>
              <a:ext cx="2408289" cy="1806217"/>
            </a:xfrm>
            <a:prstGeom prst="rect">
              <a:avLst/>
            </a:prstGeom>
          </p:spPr>
        </p:pic>
        <p:sp>
          <p:nvSpPr>
            <p:cNvPr id="14" name="TextBox 13"/>
            <p:cNvSpPr txBox="1"/>
            <p:nvPr/>
          </p:nvSpPr>
          <p:spPr>
            <a:xfrm>
              <a:off x="1723591" y="2506604"/>
              <a:ext cx="301686" cy="369332"/>
            </a:xfrm>
            <a:prstGeom prst="rect">
              <a:avLst/>
            </a:prstGeom>
            <a:noFill/>
          </p:spPr>
          <p:txBody>
            <a:bodyPr wrap="none" rtlCol="0">
              <a:spAutoFit/>
            </a:bodyPr>
            <a:lstStyle/>
            <a:p>
              <a:r>
                <a:rPr lang="en-US" altLang="zh-CN" dirty="0" smtClean="0"/>
                <a:t>1</a:t>
              </a:r>
              <a:endParaRPr lang="en-US" dirty="0"/>
            </a:p>
          </p:txBody>
        </p:sp>
        <p:sp>
          <p:nvSpPr>
            <p:cNvPr id="15" name="TextBox 14"/>
            <p:cNvSpPr txBox="1"/>
            <p:nvPr/>
          </p:nvSpPr>
          <p:spPr>
            <a:xfrm>
              <a:off x="1723591" y="3060603"/>
              <a:ext cx="301686" cy="369332"/>
            </a:xfrm>
            <a:prstGeom prst="rect">
              <a:avLst/>
            </a:prstGeom>
            <a:noFill/>
          </p:spPr>
          <p:txBody>
            <a:bodyPr wrap="none" rtlCol="0">
              <a:spAutoFit/>
            </a:bodyPr>
            <a:lstStyle/>
            <a:p>
              <a:r>
                <a:rPr lang="en-US" altLang="zh-CN" dirty="0" smtClean="0"/>
                <a:t>2</a:t>
              </a:r>
              <a:endParaRPr lang="en-US" dirty="0"/>
            </a:p>
          </p:txBody>
        </p:sp>
      </p:grpSp>
      <p:grpSp>
        <p:nvGrpSpPr>
          <p:cNvPr id="16" name="Group 15"/>
          <p:cNvGrpSpPr/>
          <p:nvPr/>
        </p:nvGrpSpPr>
        <p:grpSpPr>
          <a:xfrm rot="5400000">
            <a:off x="3827080" y="1993051"/>
            <a:ext cx="2408289" cy="1806217"/>
            <a:chOff x="545205" y="1993051"/>
            <a:chExt cx="2408289" cy="1806217"/>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05" y="1993051"/>
              <a:ext cx="2408289" cy="1806217"/>
            </a:xfrm>
            <a:prstGeom prst="rect">
              <a:avLst/>
            </a:prstGeom>
          </p:spPr>
        </p:pic>
        <p:sp>
          <p:nvSpPr>
            <p:cNvPr id="18" name="TextBox 17"/>
            <p:cNvSpPr txBox="1"/>
            <p:nvPr/>
          </p:nvSpPr>
          <p:spPr>
            <a:xfrm>
              <a:off x="1723591" y="2506604"/>
              <a:ext cx="301686" cy="369332"/>
            </a:xfrm>
            <a:prstGeom prst="rect">
              <a:avLst/>
            </a:prstGeom>
            <a:noFill/>
          </p:spPr>
          <p:txBody>
            <a:bodyPr wrap="none" rtlCol="0">
              <a:spAutoFit/>
            </a:bodyPr>
            <a:lstStyle/>
            <a:p>
              <a:r>
                <a:rPr lang="en-US" altLang="zh-CN" dirty="0" smtClean="0"/>
                <a:t>1</a:t>
              </a:r>
              <a:endParaRPr lang="en-US" dirty="0"/>
            </a:p>
          </p:txBody>
        </p:sp>
        <p:sp>
          <p:nvSpPr>
            <p:cNvPr id="19" name="TextBox 18"/>
            <p:cNvSpPr txBox="1"/>
            <p:nvPr/>
          </p:nvSpPr>
          <p:spPr>
            <a:xfrm>
              <a:off x="1723591" y="3060603"/>
              <a:ext cx="301686" cy="369332"/>
            </a:xfrm>
            <a:prstGeom prst="rect">
              <a:avLst/>
            </a:prstGeom>
            <a:noFill/>
          </p:spPr>
          <p:txBody>
            <a:bodyPr wrap="none" rtlCol="0">
              <a:spAutoFit/>
            </a:bodyPr>
            <a:lstStyle/>
            <a:p>
              <a:r>
                <a:rPr lang="en-US" altLang="zh-CN" dirty="0" smtClean="0"/>
                <a:t>2</a:t>
              </a:r>
              <a:endParaRPr lang="en-US" dirty="0"/>
            </a:p>
          </p:txBody>
        </p:sp>
      </p:grpSp>
      <p:sp>
        <p:nvSpPr>
          <p:cNvPr id="20" name="TextBox 19"/>
          <p:cNvSpPr txBox="1"/>
          <p:nvPr/>
        </p:nvSpPr>
        <p:spPr>
          <a:xfrm>
            <a:off x="6993228" y="3915144"/>
            <a:ext cx="4804520" cy="369332"/>
          </a:xfrm>
          <a:prstGeom prst="rect">
            <a:avLst/>
          </a:prstGeom>
          <a:noFill/>
        </p:spPr>
        <p:txBody>
          <a:bodyPr wrap="none" rtlCol="0">
            <a:spAutoFit/>
          </a:bodyPr>
          <a:lstStyle/>
          <a:p>
            <a:r>
              <a:rPr lang="zh-CN" altLang="en-US" dirty="0" smtClean="0"/>
              <a:t>可以通过</a:t>
            </a:r>
            <a:r>
              <a:rPr lang="en-US" altLang="zh-CN" dirty="0" smtClean="0"/>
              <a:t>1</a:t>
            </a:r>
            <a:r>
              <a:rPr lang="zh-CN" altLang="en-US" dirty="0" smtClean="0"/>
              <a:t>、</a:t>
            </a:r>
            <a:r>
              <a:rPr lang="en-US" altLang="zh-CN" dirty="0" smtClean="0"/>
              <a:t>2</a:t>
            </a:r>
            <a:r>
              <a:rPr lang="zh-CN" altLang="en-US" dirty="0" smtClean="0"/>
              <a:t>的左右或者上下确定积木的形态</a:t>
            </a:r>
            <a:endParaRPr lang="en-US" dirty="0"/>
          </a:p>
        </p:txBody>
      </p:sp>
    </p:spTree>
    <p:extLst>
      <p:ext uri="{BB962C8B-B14F-4D97-AF65-F5344CB8AC3E}">
        <p14:creationId xmlns:p14="http://schemas.microsoft.com/office/powerpoint/2010/main" val="1089453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949" y="1758575"/>
            <a:ext cx="5039120" cy="3779340"/>
          </a:xfrm>
          <a:prstGeom prst="rect">
            <a:avLst/>
          </a:prstGeom>
        </p:spPr>
      </p:pic>
      <p:cxnSp>
        <p:nvCxnSpPr>
          <p:cNvPr id="6" name="Straight Connector 5"/>
          <p:cNvCxnSpPr/>
          <p:nvPr/>
        </p:nvCxnSpPr>
        <p:spPr>
          <a:xfrm>
            <a:off x="4288665" y="2369713"/>
            <a:ext cx="12880" cy="195758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5919987" y="3348507"/>
            <a:ext cx="12880" cy="195758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H="1" flipV="1">
            <a:off x="4271493" y="2354687"/>
            <a:ext cx="786016" cy="15026"/>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H="1" flipV="1">
            <a:off x="5133971" y="3333481"/>
            <a:ext cx="786016" cy="15026"/>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flipH="1" flipV="1">
            <a:off x="4301545" y="4312275"/>
            <a:ext cx="786016" cy="15026"/>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4" name="Straight Connector 13"/>
          <p:cNvCxnSpPr/>
          <p:nvPr/>
        </p:nvCxnSpPr>
        <p:spPr>
          <a:xfrm flipH="1" flipV="1">
            <a:off x="5133971" y="5321121"/>
            <a:ext cx="786016" cy="15026"/>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p:nvPr/>
        </p:nvCxnSpPr>
        <p:spPr>
          <a:xfrm>
            <a:off x="5113583" y="4312275"/>
            <a:ext cx="0" cy="1016359"/>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8" name="Straight Connector 17"/>
          <p:cNvCxnSpPr/>
          <p:nvPr/>
        </p:nvCxnSpPr>
        <p:spPr>
          <a:xfrm>
            <a:off x="5087561" y="2369713"/>
            <a:ext cx="0" cy="1016359"/>
          </a:xfrm>
          <a:prstGeom prst="line">
            <a:avLst/>
          </a:prstGeom>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4325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9304" y="2338255"/>
            <a:ext cx="2316478" cy="1737359"/>
            <a:chOff x="1" y="692332"/>
            <a:chExt cx="2316478" cy="173735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92332"/>
              <a:ext cx="2316478" cy="1737359"/>
            </a:xfrm>
            <a:prstGeom prst="rect">
              <a:avLst/>
            </a:prstGeom>
          </p:spPr>
        </p:pic>
        <p:sp>
          <p:nvSpPr>
            <p:cNvPr id="8" name="TextBox 7"/>
            <p:cNvSpPr txBox="1"/>
            <p:nvPr/>
          </p:nvSpPr>
          <p:spPr>
            <a:xfrm>
              <a:off x="522515" y="1739146"/>
              <a:ext cx="453332" cy="369332"/>
            </a:xfrm>
            <a:prstGeom prst="rect">
              <a:avLst/>
            </a:prstGeom>
            <a:noFill/>
          </p:spPr>
          <p:txBody>
            <a:bodyPr wrap="square" rtlCol="0">
              <a:spAutoFit/>
            </a:bodyPr>
            <a:lstStyle/>
            <a:p>
              <a:r>
                <a:rPr lang="en-US" altLang="zh-CN" dirty="0" smtClean="0"/>
                <a:t>6</a:t>
              </a:r>
              <a:endParaRPr lang="en-US" dirty="0"/>
            </a:p>
          </p:txBody>
        </p:sp>
        <p:sp>
          <p:nvSpPr>
            <p:cNvPr id="9" name="TextBox 8"/>
            <p:cNvSpPr txBox="1"/>
            <p:nvPr/>
          </p:nvSpPr>
          <p:spPr>
            <a:xfrm>
              <a:off x="992469" y="1102634"/>
              <a:ext cx="741024" cy="369332"/>
            </a:xfrm>
            <a:prstGeom prst="rect">
              <a:avLst/>
            </a:prstGeom>
            <a:noFill/>
          </p:spPr>
          <p:txBody>
            <a:bodyPr wrap="square" rtlCol="0">
              <a:spAutoFit/>
            </a:bodyPr>
            <a:lstStyle/>
            <a:p>
              <a:r>
                <a:rPr lang="en-US" altLang="zh-CN" dirty="0" smtClean="0"/>
                <a:t>7</a:t>
              </a:r>
              <a:endParaRPr lang="en-US" dirty="0"/>
            </a:p>
          </p:txBody>
        </p:sp>
        <p:sp>
          <p:nvSpPr>
            <p:cNvPr id="10" name="TextBox 9"/>
            <p:cNvSpPr txBox="1"/>
            <p:nvPr/>
          </p:nvSpPr>
          <p:spPr>
            <a:xfrm>
              <a:off x="1530153" y="1739146"/>
              <a:ext cx="192075" cy="369332"/>
            </a:xfrm>
            <a:prstGeom prst="rect">
              <a:avLst/>
            </a:prstGeom>
            <a:noFill/>
          </p:spPr>
          <p:txBody>
            <a:bodyPr wrap="square" rtlCol="0">
              <a:spAutoFit/>
            </a:bodyPr>
            <a:lstStyle/>
            <a:p>
              <a:r>
                <a:rPr lang="en-US" altLang="zh-CN" dirty="0" smtClean="0"/>
                <a:t>8</a:t>
              </a:r>
              <a:endParaRPr lang="en-US" dirty="0"/>
            </a:p>
          </p:txBody>
        </p:sp>
      </p:grpSp>
      <p:grpSp>
        <p:nvGrpSpPr>
          <p:cNvPr id="3" name="Group 2"/>
          <p:cNvGrpSpPr/>
          <p:nvPr/>
        </p:nvGrpSpPr>
        <p:grpSpPr>
          <a:xfrm>
            <a:off x="3581535" y="2408038"/>
            <a:ext cx="2234152" cy="1675614"/>
            <a:chOff x="0" y="4319455"/>
            <a:chExt cx="2234152" cy="1675614"/>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4319455"/>
              <a:ext cx="2234152" cy="1675614"/>
            </a:xfrm>
            <a:prstGeom prst="rect">
              <a:avLst/>
            </a:prstGeom>
          </p:spPr>
        </p:pic>
        <p:sp>
          <p:nvSpPr>
            <p:cNvPr id="11" name="TextBox 10"/>
            <p:cNvSpPr txBox="1"/>
            <p:nvPr/>
          </p:nvSpPr>
          <p:spPr>
            <a:xfrm>
              <a:off x="1402265" y="4650596"/>
              <a:ext cx="301686" cy="369332"/>
            </a:xfrm>
            <a:prstGeom prst="rect">
              <a:avLst/>
            </a:prstGeom>
            <a:noFill/>
          </p:spPr>
          <p:txBody>
            <a:bodyPr wrap="none" rtlCol="0">
              <a:spAutoFit/>
            </a:bodyPr>
            <a:lstStyle/>
            <a:p>
              <a:r>
                <a:rPr lang="en-US" altLang="zh-CN" dirty="0" smtClean="0"/>
                <a:t>6</a:t>
              </a:r>
              <a:endParaRPr lang="en-US" dirty="0"/>
            </a:p>
          </p:txBody>
        </p:sp>
        <p:sp>
          <p:nvSpPr>
            <p:cNvPr id="12" name="TextBox 11"/>
            <p:cNvSpPr txBox="1"/>
            <p:nvPr/>
          </p:nvSpPr>
          <p:spPr>
            <a:xfrm>
              <a:off x="849086" y="5206160"/>
              <a:ext cx="730899" cy="369332"/>
            </a:xfrm>
            <a:prstGeom prst="rect">
              <a:avLst/>
            </a:prstGeom>
            <a:noFill/>
          </p:spPr>
          <p:txBody>
            <a:bodyPr wrap="square" rtlCol="0">
              <a:spAutoFit/>
            </a:bodyPr>
            <a:lstStyle/>
            <a:p>
              <a:r>
                <a:rPr lang="en-US" altLang="zh-CN" dirty="0" smtClean="0"/>
                <a:t>7</a:t>
              </a:r>
              <a:endParaRPr lang="en-US" dirty="0"/>
            </a:p>
          </p:txBody>
        </p:sp>
        <p:sp>
          <p:nvSpPr>
            <p:cNvPr id="13" name="TextBox 12"/>
            <p:cNvSpPr txBox="1"/>
            <p:nvPr/>
          </p:nvSpPr>
          <p:spPr>
            <a:xfrm>
              <a:off x="447495" y="4650596"/>
              <a:ext cx="301686" cy="369332"/>
            </a:xfrm>
            <a:prstGeom prst="rect">
              <a:avLst/>
            </a:prstGeom>
            <a:noFill/>
          </p:spPr>
          <p:txBody>
            <a:bodyPr wrap="none" rtlCol="0">
              <a:spAutoFit/>
            </a:bodyPr>
            <a:lstStyle/>
            <a:p>
              <a:r>
                <a:rPr lang="en-US" altLang="zh-CN" dirty="0" smtClean="0"/>
                <a:t>8</a:t>
              </a:r>
              <a:endParaRPr lang="en-US" dirty="0"/>
            </a:p>
          </p:txBody>
        </p:sp>
      </p:grpSp>
      <p:grpSp>
        <p:nvGrpSpPr>
          <p:cNvPr id="28" name="Group 27"/>
          <p:cNvGrpSpPr/>
          <p:nvPr/>
        </p:nvGrpSpPr>
        <p:grpSpPr>
          <a:xfrm>
            <a:off x="6436470" y="2171157"/>
            <a:ext cx="1451533" cy="1935377"/>
            <a:chOff x="6111859" y="682841"/>
            <a:chExt cx="1451533" cy="1935377"/>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869937" y="924763"/>
              <a:ext cx="1935377" cy="1451533"/>
            </a:xfrm>
            <a:prstGeom prst="rect">
              <a:avLst/>
            </a:prstGeom>
          </p:spPr>
        </p:pic>
        <p:sp>
          <p:nvSpPr>
            <p:cNvPr id="14" name="TextBox 13"/>
            <p:cNvSpPr txBox="1"/>
            <p:nvPr/>
          </p:nvSpPr>
          <p:spPr>
            <a:xfrm>
              <a:off x="6927350" y="1871100"/>
              <a:ext cx="301686" cy="369332"/>
            </a:xfrm>
            <a:prstGeom prst="rect">
              <a:avLst/>
            </a:prstGeom>
            <a:noFill/>
          </p:spPr>
          <p:txBody>
            <a:bodyPr wrap="none" rtlCol="0">
              <a:spAutoFit/>
            </a:bodyPr>
            <a:lstStyle/>
            <a:p>
              <a:r>
                <a:rPr lang="en-US" altLang="zh-CN" dirty="0" smtClean="0"/>
                <a:t>6</a:t>
              </a:r>
              <a:endParaRPr lang="en-US" dirty="0"/>
            </a:p>
          </p:txBody>
        </p:sp>
        <p:sp>
          <p:nvSpPr>
            <p:cNvPr id="15" name="TextBox 14"/>
            <p:cNvSpPr txBox="1"/>
            <p:nvPr/>
          </p:nvSpPr>
          <p:spPr>
            <a:xfrm>
              <a:off x="6535939" y="1448048"/>
              <a:ext cx="301686" cy="369332"/>
            </a:xfrm>
            <a:prstGeom prst="rect">
              <a:avLst/>
            </a:prstGeom>
            <a:noFill/>
          </p:spPr>
          <p:txBody>
            <a:bodyPr wrap="none" rtlCol="0">
              <a:spAutoFit/>
            </a:bodyPr>
            <a:lstStyle/>
            <a:p>
              <a:r>
                <a:rPr lang="en-US" altLang="zh-CN" dirty="0" smtClean="0"/>
                <a:t>7</a:t>
              </a:r>
              <a:endParaRPr lang="en-US" dirty="0"/>
            </a:p>
          </p:txBody>
        </p:sp>
        <p:sp>
          <p:nvSpPr>
            <p:cNvPr id="16" name="TextBox 15"/>
            <p:cNvSpPr txBox="1"/>
            <p:nvPr/>
          </p:nvSpPr>
          <p:spPr>
            <a:xfrm>
              <a:off x="6964055" y="1078716"/>
              <a:ext cx="301686" cy="369332"/>
            </a:xfrm>
            <a:prstGeom prst="rect">
              <a:avLst/>
            </a:prstGeom>
            <a:noFill/>
          </p:spPr>
          <p:txBody>
            <a:bodyPr wrap="none" rtlCol="0">
              <a:spAutoFit/>
            </a:bodyPr>
            <a:lstStyle/>
            <a:p>
              <a:r>
                <a:rPr lang="en-US" altLang="zh-CN" dirty="0" smtClean="0"/>
                <a:t>8</a:t>
              </a:r>
              <a:endParaRPr lang="en-US" dirty="0"/>
            </a:p>
          </p:txBody>
        </p:sp>
      </p:grpSp>
      <p:grpSp>
        <p:nvGrpSpPr>
          <p:cNvPr id="21" name="Group 20"/>
          <p:cNvGrpSpPr/>
          <p:nvPr/>
        </p:nvGrpSpPr>
        <p:grpSpPr>
          <a:xfrm>
            <a:off x="9426768" y="1893710"/>
            <a:ext cx="1673467" cy="2231289"/>
            <a:chOff x="6111858" y="4075614"/>
            <a:chExt cx="1673467" cy="2231289"/>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832947" y="4354525"/>
              <a:ext cx="2231289" cy="1673467"/>
            </a:xfrm>
            <a:prstGeom prst="rect">
              <a:avLst/>
            </a:prstGeom>
          </p:spPr>
        </p:pic>
        <p:sp>
          <p:nvSpPr>
            <p:cNvPr id="17" name="TextBox 16"/>
            <p:cNvSpPr txBox="1"/>
            <p:nvPr/>
          </p:nvSpPr>
          <p:spPr>
            <a:xfrm>
              <a:off x="6476073" y="4546117"/>
              <a:ext cx="229418" cy="374332"/>
            </a:xfrm>
            <a:prstGeom prst="rect">
              <a:avLst/>
            </a:prstGeom>
            <a:noFill/>
          </p:spPr>
          <p:txBody>
            <a:bodyPr wrap="square" rtlCol="0">
              <a:spAutoFit/>
            </a:bodyPr>
            <a:lstStyle/>
            <a:p>
              <a:r>
                <a:rPr lang="en-US" altLang="zh-CN" dirty="0" smtClean="0"/>
                <a:t>6</a:t>
              </a:r>
              <a:endParaRPr lang="en-US" dirty="0"/>
            </a:p>
          </p:txBody>
        </p:sp>
        <p:sp>
          <p:nvSpPr>
            <p:cNvPr id="18" name="TextBox 17"/>
            <p:cNvSpPr txBox="1"/>
            <p:nvPr/>
          </p:nvSpPr>
          <p:spPr>
            <a:xfrm>
              <a:off x="7017085" y="5056792"/>
              <a:ext cx="229418" cy="374332"/>
            </a:xfrm>
            <a:prstGeom prst="rect">
              <a:avLst/>
            </a:prstGeom>
            <a:noFill/>
          </p:spPr>
          <p:txBody>
            <a:bodyPr wrap="square" rtlCol="0">
              <a:spAutoFit/>
            </a:bodyPr>
            <a:lstStyle/>
            <a:p>
              <a:r>
                <a:rPr lang="en-US" altLang="zh-CN" dirty="0" smtClean="0"/>
                <a:t>7</a:t>
              </a:r>
              <a:endParaRPr lang="en-US" dirty="0"/>
            </a:p>
          </p:txBody>
        </p:sp>
        <p:sp>
          <p:nvSpPr>
            <p:cNvPr id="19" name="TextBox 18"/>
            <p:cNvSpPr txBox="1"/>
            <p:nvPr/>
          </p:nvSpPr>
          <p:spPr>
            <a:xfrm>
              <a:off x="6476073" y="5469447"/>
              <a:ext cx="229418" cy="374332"/>
            </a:xfrm>
            <a:prstGeom prst="rect">
              <a:avLst/>
            </a:prstGeom>
            <a:noFill/>
          </p:spPr>
          <p:txBody>
            <a:bodyPr wrap="square" rtlCol="0">
              <a:spAutoFit/>
            </a:bodyPr>
            <a:lstStyle/>
            <a:p>
              <a:r>
                <a:rPr lang="en-US" altLang="zh-CN" dirty="0" smtClean="0"/>
                <a:t>8</a:t>
              </a:r>
              <a:endParaRPr lang="en-US" dirty="0"/>
            </a:p>
          </p:txBody>
        </p:sp>
      </p:grpSp>
      <p:pic>
        <p:nvPicPr>
          <p:cNvPr id="20" name="Picture 19"/>
          <p:cNvPicPr>
            <a:picLocks noChangeAspect="1"/>
          </p:cNvPicPr>
          <p:nvPr/>
        </p:nvPicPr>
        <p:blipFill>
          <a:blip r:embed="rId3"/>
          <a:stretch>
            <a:fillRect/>
          </a:stretch>
        </p:blipFill>
        <p:spPr>
          <a:xfrm>
            <a:off x="5810906" y="4195623"/>
            <a:ext cx="3420879" cy="2565659"/>
          </a:xfrm>
          <a:prstGeom prst="rect">
            <a:avLst/>
          </a:prstGeom>
        </p:spPr>
      </p:pic>
      <p:pic>
        <p:nvPicPr>
          <p:cNvPr id="22" name="Picture 21"/>
          <p:cNvPicPr>
            <a:picLocks noChangeAspect="1"/>
          </p:cNvPicPr>
          <p:nvPr/>
        </p:nvPicPr>
        <p:blipFill>
          <a:blip r:embed="rId4"/>
          <a:stretch>
            <a:fillRect/>
          </a:stretch>
        </p:blipFill>
        <p:spPr>
          <a:xfrm>
            <a:off x="8574390" y="4170423"/>
            <a:ext cx="3454478" cy="2590859"/>
          </a:xfrm>
          <a:prstGeom prst="rect">
            <a:avLst/>
          </a:prstGeom>
        </p:spPr>
      </p:pic>
      <p:pic>
        <p:nvPicPr>
          <p:cNvPr id="23" name="Picture 22"/>
          <p:cNvPicPr>
            <a:picLocks noChangeAspect="1"/>
          </p:cNvPicPr>
          <p:nvPr/>
        </p:nvPicPr>
        <p:blipFill>
          <a:blip r:embed="rId5"/>
          <a:stretch>
            <a:fillRect/>
          </a:stretch>
        </p:blipFill>
        <p:spPr>
          <a:xfrm>
            <a:off x="2806195" y="4164703"/>
            <a:ext cx="3462105" cy="2596579"/>
          </a:xfrm>
          <a:prstGeom prst="rect">
            <a:avLst/>
          </a:prstGeom>
        </p:spPr>
      </p:pic>
      <p:pic>
        <p:nvPicPr>
          <p:cNvPr id="24" name="Picture 23"/>
          <p:cNvPicPr>
            <a:picLocks noChangeAspect="1"/>
          </p:cNvPicPr>
          <p:nvPr/>
        </p:nvPicPr>
        <p:blipFill>
          <a:blip r:embed="rId6"/>
          <a:stretch>
            <a:fillRect/>
          </a:stretch>
        </p:blipFill>
        <p:spPr>
          <a:xfrm>
            <a:off x="-200536" y="4164703"/>
            <a:ext cx="3424616" cy="2568462"/>
          </a:xfrm>
          <a:prstGeom prst="rect">
            <a:avLst/>
          </a:prstGeom>
        </p:spPr>
      </p:pic>
      <p:sp>
        <p:nvSpPr>
          <p:cNvPr id="25" name="Title 1"/>
          <p:cNvSpPr>
            <a:spLocks noGrp="1"/>
          </p:cNvSpPr>
          <p:nvPr>
            <p:ph type="title"/>
          </p:nvPr>
        </p:nvSpPr>
        <p:spPr>
          <a:xfrm>
            <a:off x="838200" y="365125"/>
            <a:ext cx="10515600" cy="1325563"/>
          </a:xfrm>
        </p:spPr>
        <p:txBody>
          <a:bodyPr/>
          <a:lstStyle/>
          <a:p>
            <a:r>
              <a:rPr lang="zh-CN" altLang="en-US" dirty="0" smtClean="0"/>
              <a:t>实验验证</a:t>
            </a:r>
            <a:endParaRPr lang="en-US" dirty="0"/>
          </a:p>
        </p:txBody>
      </p:sp>
      <p:cxnSp>
        <p:nvCxnSpPr>
          <p:cNvPr id="26" name="Straight Arrow Connector 25"/>
          <p:cNvCxnSpPr/>
          <p:nvPr/>
        </p:nvCxnSpPr>
        <p:spPr>
          <a:xfrm flipH="1" flipV="1">
            <a:off x="4226993" y="695459"/>
            <a:ext cx="3049570"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879047" y="271027"/>
            <a:ext cx="1569660" cy="369332"/>
          </a:xfrm>
          <a:prstGeom prst="rect">
            <a:avLst/>
          </a:prstGeom>
          <a:noFill/>
        </p:spPr>
        <p:txBody>
          <a:bodyPr wrap="none" rtlCol="0">
            <a:spAutoFit/>
          </a:bodyPr>
          <a:lstStyle/>
          <a:p>
            <a:r>
              <a:rPr lang="zh-CN" altLang="en-US" smtClean="0"/>
              <a:t>天线移动方向</a:t>
            </a:r>
            <a:endParaRPr lang="en-US" dirty="0"/>
          </a:p>
        </p:txBody>
      </p:sp>
    </p:spTree>
    <p:extLst>
      <p:ext uri="{BB962C8B-B14F-4D97-AF65-F5344CB8AC3E}">
        <p14:creationId xmlns:p14="http://schemas.microsoft.com/office/powerpoint/2010/main" val="488722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实验验证</a:t>
            </a:r>
            <a:endParaRPr lang="en-US" dirty="0"/>
          </a:p>
        </p:txBody>
      </p:sp>
      <p:pic>
        <p:nvPicPr>
          <p:cNvPr id="4" name="Picture 3"/>
          <p:cNvPicPr>
            <a:picLocks noChangeAspect="1"/>
          </p:cNvPicPr>
          <p:nvPr/>
        </p:nvPicPr>
        <p:blipFill>
          <a:blip r:embed="rId2"/>
          <a:stretch>
            <a:fillRect/>
          </a:stretch>
        </p:blipFill>
        <p:spPr>
          <a:xfrm>
            <a:off x="66611" y="4202150"/>
            <a:ext cx="3236686" cy="2427515"/>
          </a:xfrm>
          <a:prstGeom prst="rect">
            <a:avLst/>
          </a:prstGeom>
        </p:spPr>
      </p:pic>
      <p:grpSp>
        <p:nvGrpSpPr>
          <p:cNvPr id="5" name="Group 4"/>
          <p:cNvGrpSpPr/>
          <p:nvPr/>
        </p:nvGrpSpPr>
        <p:grpSpPr>
          <a:xfrm>
            <a:off x="506568" y="1690688"/>
            <a:ext cx="2408289" cy="1806217"/>
            <a:chOff x="545205" y="1993051"/>
            <a:chExt cx="2408289" cy="1806217"/>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05" y="1993051"/>
              <a:ext cx="2408289" cy="1806217"/>
            </a:xfrm>
            <a:prstGeom prst="rect">
              <a:avLst/>
            </a:prstGeom>
          </p:spPr>
        </p:pic>
        <p:sp>
          <p:nvSpPr>
            <p:cNvPr id="7" name="TextBox 6"/>
            <p:cNvSpPr txBox="1"/>
            <p:nvPr/>
          </p:nvSpPr>
          <p:spPr>
            <a:xfrm>
              <a:off x="1723591" y="2506604"/>
              <a:ext cx="301686" cy="369332"/>
            </a:xfrm>
            <a:prstGeom prst="rect">
              <a:avLst/>
            </a:prstGeom>
            <a:noFill/>
          </p:spPr>
          <p:txBody>
            <a:bodyPr wrap="none" rtlCol="0">
              <a:spAutoFit/>
            </a:bodyPr>
            <a:lstStyle/>
            <a:p>
              <a:r>
                <a:rPr lang="en-US" altLang="zh-CN" dirty="0" smtClean="0"/>
                <a:t>1</a:t>
              </a:r>
              <a:endParaRPr lang="en-US" dirty="0"/>
            </a:p>
          </p:txBody>
        </p:sp>
        <p:sp>
          <p:nvSpPr>
            <p:cNvPr id="8" name="TextBox 7"/>
            <p:cNvSpPr txBox="1"/>
            <p:nvPr/>
          </p:nvSpPr>
          <p:spPr>
            <a:xfrm>
              <a:off x="1723591" y="3060603"/>
              <a:ext cx="301686" cy="369332"/>
            </a:xfrm>
            <a:prstGeom prst="rect">
              <a:avLst/>
            </a:prstGeom>
            <a:noFill/>
          </p:spPr>
          <p:txBody>
            <a:bodyPr wrap="none" rtlCol="0">
              <a:spAutoFit/>
            </a:bodyPr>
            <a:lstStyle/>
            <a:p>
              <a:r>
                <a:rPr lang="en-US" altLang="zh-CN" dirty="0"/>
                <a:t>3</a:t>
              </a:r>
              <a:endParaRPr lang="en-US" dirty="0"/>
            </a:p>
          </p:txBody>
        </p:sp>
      </p:grpSp>
      <p:grpSp>
        <p:nvGrpSpPr>
          <p:cNvPr id="9" name="Group 8"/>
          <p:cNvGrpSpPr/>
          <p:nvPr/>
        </p:nvGrpSpPr>
        <p:grpSpPr>
          <a:xfrm rot="5400000">
            <a:off x="3556624" y="1855131"/>
            <a:ext cx="2408289" cy="1806217"/>
            <a:chOff x="545205" y="1993051"/>
            <a:chExt cx="2408289" cy="1806217"/>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05" y="1993051"/>
              <a:ext cx="2408289" cy="1806217"/>
            </a:xfrm>
            <a:prstGeom prst="rect">
              <a:avLst/>
            </a:prstGeom>
          </p:spPr>
        </p:pic>
        <p:sp>
          <p:nvSpPr>
            <p:cNvPr id="11" name="TextBox 10"/>
            <p:cNvSpPr txBox="1"/>
            <p:nvPr/>
          </p:nvSpPr>
          <p:spPr>
            <a:xfrm>
              <a:off x="1723591" y="2506604"/>
              <a:ext cx="301686" cy="369332"/>
            </a:xfrm>
            <a:prstGeom prst="rect">
              <a:avLst/>
            </a:prstGeom>
            <a:noFill/>
          </p:spPr>
          <p:txBody>
            <a:bodyPr wrap="none" rtlCol="0">
              <a:spAutoFit/>
            </a:bodyPr>
            <a:lstStyle/>
            <a:p>
              <a:r>
                <a:rPr lang="en-US" altLang="zh-CN" dirty="0" smtClean="0"/>
                <a:t>1</a:t>
              </a:r>
              <a:endParaRPr lang="en-US" dirty="0"/>
            </a:p>
          </p:txBody>
        </p:sp>
        <p:sp>
          <p:nvSpPr>
            <p:cNvPr id="12" name="TextBox 11"/>
            <p:cNvSpPr txBox="1"/>
            <p:nvPr/>
          </p:nvSpPr>
          <p:spPr>
            <a:xfrm>
              <a:off x="1723592" y="3060603"/>
              <a:ext cx="301686" cy="369332"/>
            </a:xfrm>
            <a:prstGeom prst="rect">
              <a:avLst/>
            </a:prstGeom>
            <a:noFill/>
          </p:spPr>
          <p:txBody>
            <a:bodyPr wrap="none" rtlCol="0">
              <a:spAutoFit/>
            </a:bodyPr>
            <a:lstStyle/>
            <a:p>
              <a:r>
                <a:rPr lang="en-US" altLang="zh-CN" dirty="0"/>
                <a:t>3</a:t>
              </a:r>
              <a:endParaRPr lang="en-US" dirty="0"/>
            </a:p>
          </p:txBody>
        </p:sp>
      </p:grpSp>
      <p:pic>
        <p:nvPicPr>
          <p:cNvPr id="13" name="Picture 12"/>
          <p:cNvPicPr>
            <a:picLocks noChangeAspect="1"/>
          </p:cNvPicPr>
          <p:nvPr/>
        </p:nvPicPr>
        <p:blipFill>
          <a:blip r:embed="rId4"/>
          <a:stretch>
            <a:fillRect/>
          </a:stretch>
        </p:blipFill>
        <p:spPr>
          <a:xfrm>
            <a:off x="2955699" y="4202150"/>
            <a:ext cx="3281251" cy="2460938"/>
          </a:xfrm>
          <a:prstGeom prst="rect">
            <a:avLst/>
          </a:prstGeom>
        </p:spPr>
      </p:pic>
      <p:cxnSp>
        <p:nvCxnSpPr>
          <p:cNvPr id="15" name="Straight Arrow Connector 14"/>
          <p:cNvCxnSpPr/>
          <p:nvPr/>
        </p:nvCxnSpPr>
        <p:spPr>
          <a:xfrm flipH="1" flipV="1">
            <a:off x="4226993" y="695459"/>
            <a:ext cx="3049570"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79047" y="271027"/>
            <a:ext cx="1569660" cy="369332"/>
          </a:xfrm>
          <a:prstGeom prst="rect">
            <a:avLst/>
          </a:prstGeom>
          <a:noFill/>
        </p:spPr>
        <p:txBody>
          <a:bodyPr wrap="none" rtlCol="0">
            <a:spAutoFit/>
          </a:bodyPr>
          <a:lstStyle/>
          <a:p>
            <a:r>
              <a:rPr lang="zh-CN" altLang="en-US" smtClean="0"/>
              <a:t>天线移动方向</a:t>
            </a:r>
            <a:endParaRPr lang="en-US" dirty="0"/>
          </a:p>
        </p:txBody>
      </p:sp>
      <p:grpSp>
        <p:nvGrpSpPr>
          <p:cNvPr id="17" name="Group 16"/>
          <p:cNvGrpSpPr/>
          <p:nvPr/>
        </p:nvGrpSpPr>
        <p:grpSpPr>
          <a:xfrm rot="10800000">
            <a:off x="6275048" y="1923427"/>
            <a:ext cx="2408289" cy="1806217"/>
            <a:chOff x="545205" y="1993051"/>
            <a:chExt cx="2408289" cy="1806217"/>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05" y="1993051"/>
              <a:ext cx="2408289" cy="1806217"/>
            </a:xfrm>
            <a:prstGeom prst="rect">
              <a:avLst/>
            </a:prstGeom>
          </p:spPr>
        </p:pic>
        <p:sp>
          <p:nvSpPr>
            <p:cNvPr id="19" name="TextBox 18"/>
            <p:cNvSpPr txBox="1"/>
            <p:nvPr/>
          </p:nvSpPr>
          <p:spPr>
            <a:xfrm>
              <a:off x="1723591" y="2506604"/>
              <a:ext cx="301686" cy="369332"/>
            </a:xfrm>
            <a:prstGeom prst="rect">
              <a:avLst/>
            </a:prstGeom>
            <a:noFill/>
          </p:spPr>
          <p:txBody>
            <a:bodyPr wrap="none" rtlCol="0">
              <a:spAutoFit/>
            </a:bodyPr>
            <a:lstStyle/>
            <a:p>
              <a:r>
                <a:rPr lang="en-US" altLang="zh-CN" dirty="0" smtClean="0"/>
                <a:t>1</a:t>
              </a:r>
              <a:endParaRPr lang="en-US" dirty="0"/>
            </a:p>
          </p:txBody>
        </p:sp>
        <p:sp>
          <p:nvSpPr>
            <p:cNvPr id="20" name="TextBox 19"/>
            <p:cNvSpPr txBox="1"/>
            <p:nvPr/>
          </p:nvSpPr>
          <p:spPr>
            <a:xfrm>
              <a:off x="1723591" y="3060603"/>
              <a:ext cx="301686" cy="369332"/>
            </a:xfrm>
            <a:prstGeom prst="rect">
              <a:avLst/>
            </a:prstGeom>
            <a:noFill/>
          </p:spPr>
          <p:txBody>
            <a:bodyPr wrap="none" rtlCol="0">
              <a:spAutoFit/>
            </a:bodyPr>
            <a:lstStyle/>
            <a:p>
              <a:r>
                <a:rPr lang="en-US" altLang="zh-CN" dirty="0"/>
                <a:t>3</a:t>
              </a:r>
              <a:endParaRPr lang="en-US" dirty="0"/>
            </a:p>
          </p:txBody>
        </p:sp>
      </p:grpSp>
      <p:pic>
        <p:nvPicPr>
          <p:cNvPr id="21" name="Picture 20"/>
          <p:cNvPicPr>
            <a:picLocks noChangeAspect="1"/>
          </p:cNvPicPr>
          <p:nvPr/>
        </p:nvPicPr>
        <p:blipFill>
          <a:blip r:embed="rId5"/>
          <a:stretch>
            <a:fillRect/>
          </a:stretch>
        </p:blipFill>
        <p:spPr>
          <a:xfrm>
            <a:off x="5826228" y="4202150"/>
            <a:ext cx="3281250" cy="2460938"/>
          </a:xfrm>
          <a:prstGeom prst="rect">
            <a:avLst/>
          </a:prstGeom>
        </p:spPr>
      </p:pic>
      <p:grpSp>
        <p:nvGrpSpPr>
          <p:cNvPr id="22" name="Group 21"/>
          <p:cNvGrpSpPr/>
          <p:nvPr/>
        </p:nvGrpSpPr>
        <p:grpSpPr>
          <a:xfrm rot="16200000">
            <a:off x="9578179" y="1690688"/>
            <a:ext cx="2408289" cy="1806217"/>
            <a:chOff x="545205" y="1993051"/>
            <a:chExt cx="2408289" cy="1806217"/>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05" y="1993051"/>
              <a:ext cx="2408289" cy="1806217"/>
            </a:xfrm>
            <a:prstGeom prst="rect">
              <a:avLst/>
            </a:prstGeom>
          </p:spPr>
        </p:pic>
        <p:sp>
          <p:nvSpPr>
            <p:cNvPr id="24" name="TextBox 23"/>
            <p:cNvSpPr txBox="1"/>
            <p:nvPr/>
          </p:nvSpPr>
          <p:spPr>
            <a:xfrm>
              <a:off x="1723591" y="2506604"/>
              <a:ext cx="301686" cy="369332"/>
            </a:xfrm>
            <a:prstGeom prst="rect">
              <a:avLst/>
            </a:prstGeom>
            <a:noFill/>
          </p:spPr>
          <p:txBody>
            <a:bodyPr wrap="none" rtlCol="0">
              <a:spAutoFit/>
            </a:bodyPr>
            <a:lstStyle/>
            <a:p>
              <a:r>
                <a:rPr lang="en-US" altLang="zh-CN" dirty="0" smtClean="0"/>
                <a:t>1</a:t>
              </a:r>
              <a:endParaRPr lang="en-US" dirty="0"/>
            </a:p>
          </p:txBody>
        </p:sp>
        <p:sp>
          <p:nvSpPr>
            <p:cNvPr id="25" name="TextBox 24"/>
            <p:cNvSpPr txBox="1"/>
            <p:nvPr/>
          </p:nvSpPr>
          <p:spPr>
            <a:xfrm>
              <a:off x="1723592" y="3060604"/>
              <a:ext cx="301686" cy="369332"/>
            </a:xfrm>
            <a:prstGeom prst="rect">
              <a:avLst/>
            </a:prstGeom>
            <a:noFill/>
          </p:spPr>
          <p:txBody>
            <a:bodyPr wrap="none" rtlCol="0">
              <a:spAutoFit/>
            </a:bodyPr>
            <a:lstStyle/>
            <a:p>
              <a:r>
                <a:rPr lang="en-US" altLang="zh-CN" dirty="0"/>
                <a:t>3</a:t>
              </a:r>
              <a:endParaRPr lang="en-US" dirty="0"/>
            </a:p>
          </p:txBody>
        </p:sp>
      </p:grpSp>
      <p:pic>
        <p:nvPicPr>
          <p:cNvPr id="26" name="Picture 25"/>
          <p:cNvPicPr>
            <a:picLocks noChangeAspect="1"/>
          </p:cNvPicPr>
          <p:nvPr/>
        </p:nvPicPr>
        <p:blipFill>
          <a:blip r:embed="rId6"/>
          <a:stretch>
            <a:fillRect/>
          </a:stretch>
        </p:blipFill>
        <p:spPr>
          <a:xfrm>
            <a:off x="9051034" y="4202150"/>
            <a:ext cx="3236686" cy="2427515"/>
          </a:xfrm>
          <a:prstGeom prst="rect">
            <a:avLst/>
          </a:prstGeom>
        </p:spPr>
      </p:pic>
    </p:spTree>
    <p:extLst>
      <p:ext uri="{BB962C8B-B14F-4D97-AF65-F5344CB8AC3E}">
        <p14:creationId xmlns:p14="http://schemas.microsoft.com/office/powerpoint/2010/main" val="1647908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组合图形实验</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425" y="1383435"/>
            <a:ext cx="6632619" cy="2758657"/>
          </a:xfrm>
          <a:prstGeom prst="rect">
            <a:avLst/>
          </a:prstGeom>
        </p:spPr>
      </p:pic>
      <p:grpSp>
        <p:nvGrpSpPr>
          <p:cNvPr id="39" name="Group 38"/>
          <p:cNvGrpSpPr/>
          <p:nvPr/>
        </p:nvGrpSpPr>
        <p:grpSpPr>
          <a:xfrm>
            <a:off x="4212315" y="5119350"/>
            <a:ext cx="2318200" cy="1738650"/>
            <a:chOff x="2318200" y="5119350"/>
            <a:chExt cx="2318200" cy="1738650"/>
          </a:xfrm>
        </p:grpSpPr>
        <p:sp>
          <p:nvSpPr>
            <p:cNvPr id="15" name="Rectangle 14"/>
            <p:cNvSpPr/>
            <p:nvPr/>
          </p:nvSpPr>
          <p:spPr>
            <a:xfrm>
              <a:off x="2318200" y="62784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p:nvPr/>
          </p:nvSpPr>
          <p:spPr>
            <a:xfrm>
              <a:off x="2318200" y="569890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p:nvPr/>
          </p:nvSpPr>
          <p:spPr>
            <a:xfrm>
              <a:off x="2318200" y="51193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p:nvPr/>
          </p:nvSpPr>
          <p:spPr>
            <a:xfrm>
              <a:off x="2897750" y="569890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p:nvPr/>
          </p:nvSpPr>
          <p:spPr>
            <a:xfrm>
              <a:off x="2897750" y="62784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p:nvPr/>
          </p:nvSpPr>
          <p:spPr>
            <a:xfrm>
              <a:off x="3477300" y="569890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p:nvPr/>
          </p:nvSpPr>
          <p:spPr>
            <a:xfrm>
              <a:off x="3477300" y="62784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p:nvPr/>
          </p:nvSpPr>
          <p:spPr>
            <a:xfrm>
              <a:off x="4056850" y="62784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p:nvPr/>
          </p:nvSpPr>
          <p:spPr>
            <a:xfrm>
              <a:off x="4056850" y="569890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p:nvPr/>
          </p:nvSpPr>
          <p:spPr>
            <a:xfrm>
              <a:off x="4056850" y="5119350"/>
              <a:ext cx="579550" cy="579550"/>
            </a:xfrm>
            <a:prstGeom prst="rect">
              <a:avLst/>
            </a:prstGeom>
            <a:solidFill>
              <a:schemeClr val="accent6"/>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9" name="Group 88"/>
          <p:cNvGrpSpPr/>
          <p:nvPr/>
        </p:nvGrpSpPr>
        <p:grpSpPr>
          <a:xfrm>
            <a:off x="1894115" y="5119350"/>
            <a:ext cx="2298512" cy="1738650"/>
            <a:chOff x="1894115" y="5119350"/>
            <a:chExt cx="2298512" cy="1738650"/>
          </a:xfrm>
        </p:grpSpPr>
        <p:sp>
          <p:nvSpPr>
            <p:cNvPr id="9" name="Rectangle 8"/>
            <p:cNvSpPr/>
            <p:nvPr/>
          </p:nvSpPr>
          <p:spPr>
            <a:xfrm>
              <a:off x="1894115" y="627845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p:cNvSpPr/>
            <p:nvPr/>
          </p:nvSpPr>
          <p:spPr>
            <a:xfrm>
              <a:off x="2473665" y="569890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p:cNvSpPr/>
            <p:nvPr/>
          </p:nvSpPr>
          <p:spPr>
            <a:xfrm>
              <a:off x="2473665" y="511935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p:nvPr/>
          </p:nvSpPr>
          <p:spPr>
            <a:xfrm>
              <a:off x="3053215" y="569890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p:nvPr/>
          </p:nvSpPr>
          <p:spPr>
            <a:xfrm>
              <a:off x="1894115" y="569890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p:nvPr/>
          </p:nvSpPr>
          <p:spPr>
            <a:xfrm>
              <a:off x="3606675" y="6278450"/>
              <a:ext cx="585952"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p:nvPr/>
          </p:nvSpPr>
          <p:spPr>
            <a:xfrm>
              <a:off x="3613077" y="569890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3040411" y="5119350"/>
              <a:ext cx="579550" cy="579550"/>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6" name="Group 45"/>
          <p:cNvGrpSpPr/>
          <p:nvPr/>
        </p:nvGrpSpPr>
        <p:grpSpPr>
          <a:xfrm>
            <a:off x="4772177" y="4539800"/>
            <a:ext cx="1159100" cy="1159100"/>
            <a:chOff x="2878062" y="4539800"/>
            <a:chExt cx="1159100" cy="1159100"/>
          </a:xfrm>
        </p:grpSpPr>
        <p:sp>
          <p:nvSpPr>
            <p:cNvPr id="40" name="Rectangle 39"/>
            <p:cNvSpPr/>
            <p:nvPr/>
          </p:nvSpPr>
          <p:spPr>
            <a:xfrm>
              <a:off x="2878062" y="5119350"/>
              <a:ext cx="579550" cy="579550"/>
            </a:xfrm>
            <a:prstGeom prst="rect">
              <a:avLst/>
            </a:prstGeom>
            <a:solidFill>
              <a:srgbClr val="7030A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3457612" y="5119350"/>
              <a:ext cx="579550" cy="579550"/>
            </a:xfrm>
            <a:prstGeom prst="rect">
              <a:avLst/>
            </a:prstGeom>
            <a:solidFill>
              <a:srgbClr val="7030A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2878062" y="4539800"/>
              <a:ext cx="579550" cy="579550"/>
            </a:xfrm>
            <a:prstGeom prst="rect">
              <a:avLst/>
            </a:prstGeom>
            <a:solidFill>
              <a:srgbClr val="7030A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3457612" y="4539800"/>
              <a:ext cx="579550" cy="579550"/>
            </a:xfrm>
            <a:prstGeom prst="rect">
              <a:avLst/>
            </a:prstGeom>
            <a:solidFill>
              <a:srgbClr val="7030A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1" name="Group 50"/>
          <p:cNvGrpSpPr/>
          <p:nvPr/>
        </p:nvGrpSpPr>
        <p:grpSpPr>
          <a:xfrm>
            <a:off x="6523989" y="4538763"/>
            <a:ext cx="579550" cy="2318200"/>
            <a:chOff x="6745097" y="4016004"/>
            <a:chExt cx="579550" cy="2318200"/>
          </a:xfrm>
        </p:grpSpPr>
        <p:sp>
          <p:nvSpPr>
            <p:cNvPr id="45" name="Rectangle 44"/>
            <p:cNvSpPr/>
            <p:nvPr/>
          </p:nvSpPr>
          <p:spPr>
            <a:xfrm>
              <a:off x="6745097" y="5175104"/>
              <a:ext cx="579550" cy="579550"/>
            </a:xfrm>
            <a:prstGeom prst="rect">
              <a:avLst/>
            </a:prstGeom>
            <a:solidFill>
              <a:schemeClr val="bg2"/>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6745097" y="5754654"/>
              <a:ext cx="579550" cy="579550"/>
            </a:xfrm>
            <a:prstGeom prst="rect">
              <a:avLst/>
            </a:prstGeom>
            <a:solidFill>
              <a:schemeClr val="bg2"/>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6745097" y="4016004"/>
              <a:ext cx="579550" cy="579550"/>
            </a:xfrm>
            <a:prstGeom prst="rect">
              <a:avLst/>
            </a:prstGeom>
            <a:solidFill>
              <a:schemeClr val="bg2"/>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6745097" y="4595554"/>
              <a:ext cx="579550" cy="579550"/>
            </a:xfrm>
            <a:prstGeom prst="rect">
              <a:avLst/>
            </a:prstGeom>
            <a:solidFill>
              <a:schemeClr val="bg2"/>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0" name="Group 69"/>
          <p:cNvGrpSpPr/>
          <p:nvPr/>
        </p:nvGrpSpPr>
        <p:grpSpPr>
          <a:xfrm>
            <a:off x="7123683" y="5698900"/>
            <a:ext cx="2318200" cy="1159100"/>
            <a:chOff x="5255326" y="5698900"/>
            <a:chExt cx="2318200" cy="1159100"/>
          </a:xfrm>
        </p:grpSpPr>
        <p:sp>
          <p:nvSpPr>
            <p:cNvPr id="50" name="Rectangle 49"/>
            <p:cNvSpPr/>
            <p:nvPr/>
          </p:nvSpPr>
          <p:spPr>
            <a:xfrm>
              <a:off x="5255326" y="627845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5834876" y="627845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6414426" y="627845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6993976" y="627845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5834876" y="569890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6414426" y="5698900"/>
              <a:ext cx="579550" cy="579550"/>
            </a:xfrm>
            <a:prstGeom prst="rect">
              <a:avLst/>
            </a:prstGeom>
            <a:solidFill>
              <a:srgbClr val="FFFF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69" name="Group 68"/>
          <p:cNvGrpSpPr/>
          <p:nvPr/>
        </p:nvGrpSpPr>
        <p:grpSpPr>
          <a:xfrm>
            <a:off x="8287811" y="5104977"/>
            <a:ext cx="2318200" cy="1739107"/>
            <a:chOff x="9842612" y="3960250"/>
            <a:chExt cx="2318200" cy="1739107"/>
          </a:xfrm>
        </p:grpSpPr>
        <p:sp>
          <p:nvSpPr>
            <p:cNvPr id="59" name="Rectangle 58"/>
            <p:cNvSpPr/>
            <p:nvPr/>
          </p:nvSpPr>
          <p:spPr>
            <a:xfrm>
              <a:off x="9842612" y="3960250"/>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Rectangle 63"/>
            <p:cNvSpPr/>
            <p:nvPr/>
          </p:nvSpPr>
          <p:spPr>
            <a:xfrm>
              <a:off x="10422162" y="3960250"/>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Rectangle 64"/>
            <p:cNvSpPr/>
            <p:nvPr/>
          </p:nvSpPr>
          <p:spPr>
            <a:xfrm>
              <a:off x="10422162" y="4539800"/>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Rectangle 65"/>
            <p:cNvSpPr/>
            <p:nvPr/>
          </p:nvSpPr>
          <p:spPr>
            <a:xfrm>
              <a:off x="11001712" y="4539800"/>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66"/>
            <p:cNvSpPr/>
            <p:nvPr/>
          </p:nvSpPr>
          <p:spPr>
            <a:xfrm>
              <a:off x="11001712" y="5119807"/>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Rectangle 67"/>
            <p:cNvSpPr/>
            <p:nvPr/>
          </p:nvSpPr>
          <p:spPr>
            <a:xfrm>
              <a:off x="11581262" y="5119807"/>
              <a:ext cx="579550" cy="579550"/>
            </a:xfrm>
            <a:prstGeom prst="rect">
              <a:avLst/>
            </a:prstGeom>
            <a:solidFill>
              <a:srgbClr val="00B0F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93" name="Group 92"/>
          <p:cNvGrpSpPr/>
          <p:nvPr/>
        </p:nvGrpSpPr>
        <p:grpSpPr>
          <a:xfrm>
            <a:off x="7126718" y="4523463"/>
            <a:ext cx="1160096" cy="1743602"/>
            <a:chOff x="7126718" y="4523463"/>
            <a:chExt cx="1160096" cy="1743602"/>
          </a:xfrm>
        </p:grpSpPr>
        <p:sp>
          <p:nvSpPr>
            <p:cNvPr id="52" name="Rectangle 51"/>
            <p:cNvSpPr/>
            <p:nvPr/>
          </p:nvSpPr>
          <p:spPr>
            <a:xfrm>
              <a:off x="7126718" y="5107965"/>
              <a:ext cx="579550" cy="57955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7126718" y="5687515"/>
              <a:ext cx="579550" cy="57955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7707264" y="4523463"/>
              <a:ext cx="579550" cy="57955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707264" y="5103013"/>
              <a:ext cx="579550" cy="57955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7271093" y="5192486"/>
              <a:ext cx="301686" cy="369332"/>
            </a:xfrm>
            <a:prstGeom prst="rect">
              <a:avLst/>
            </a:prstGeom>
            <a:noFill/>
          </p:spPr>
          <p:txBody>
            <a:bodyPr wrap="none" rtlCol="0">
              <a:spAutoFit/>
            </a:bodyPr>
            <a:lstStyle/>
            <a:p>
              <a:r>
                <a:rPr lang="en-US" altLang="zh-CN" dirty="0" smtClean="0"/>
                <a:t>1</a:t>
              </a:r>
              <a:endParaRPr lang="en-US" dirty="0"/>
            </a:p>
          </p:txBody>
        </p:sp>
        <p:sp>
          <p:nvSpPr>
            <p:cNvPr id="73" name="TextBox 72"/>
            <p:cNvSpPr txBox="1"/>
            <p:nvPr/>
          </p:nvSpPr>
          <p:spPr>
            <a:xfrm>
              <a:off x="7876026" y="5190522"/>
              <a:ext cx="301686" cy="369332"/>
            </a:xfrm>
            <a:prstGeom prst="rect">
              <a:avLst/>
            </a:prstGeom>
            <a:noFill/>
          </p:spPr>
          <p:txBody>
            <a:bodyPr wrap="none" rtlCol="0">
              <a:spAutoFit/>
            </a:bodyPr>
            <a:lstStyle/>
            <a:p>
              <a:r>
                <a:rPr lang="en-US" altLang="zh-CN" dirty="0" smtClean="0"/>
                <a:t>2</a:t>
              </a:r>
              <a:endParaRPr lang="en-US" dirty="0"/>
            </a:p>
          </p:txBody>
        </p:sp>
      </p:grpSp>
      <p:sp>
        <p:nvSpPr>
          <p:cNvPr id="74" name="TextBox 73"/>
          <p:cNvSpPr txBox="1"/>
          <p:nvPr/>
        </p:nvSpPr>
        <p:spPr>
          <a:xfrm>
            <a:off x="5193895" y="4604159"/>
            <a:ext cx="301686" cy="369332"/>
          </a:xfrm>
          <a:prstGeom prst="rect">
            <a:avLst/>
          </a:prstGeom>
          <a:noFill/>
        </p:spPr>
        <p:txBody>
          <a:bodyPr wrap="none" rtlCol="0">
            <a:spAutoFit/>
          </a:bodyPr>
          <a:lstStyle/>
          <a:p>
            <a:r>
              <a:rPr lang="en-US" altLang="zh-CN" dirty="0" smtClean="0"/>
              <a:t>3</a:t>
            </a:r>
            <a:endParaRPr lang="en-US" dirty="0"/>
          </a:p>
        </p:txBody>
      </p:sp>
      <p:sp>
        <p:nvSpPr>
          <p:cNvPr id="75" name="TextBox 74"/>
          <p:cNvSpPr txBox="1"/>
          <p:nvPr/>
        </p:nvSpPr>
        <p:spPr>
          <a:xfrm>
            <a:off x="5192853" y="5258983"/>
            <a:ext cx="301686" cy="369332"/>
          </a:xfrm>
          <a:prstGeom prst="rect">
            <a:avLst/>
          </a:prstGeom>
          <a:noFill/>
        </p:spPr>
        <p:txBody>
          <a:bodyPr wrap="none" rtlCol="0">
            <a:spAutoFit/>
          </a:bodyPr>
          <a:lstStyle/>
          <a:p>
            <a:r>
              <a:rPr lang="en-US" altLang="zh-CN" dirty="0" smtClean="0"/>
              <a:t>4</a:t>
            </a:r>
            <a:endParaRPr lang="en-US" dirty="0"/>
          </a:p>
        </p:txBody>
      </p:sp>
      <p:sp>
        <p:nvSpPr>
          <p:cNvPr id="76" name="TextBox 75"/>
          <p:cNvSpPr txBox="1"/>
          <p:nvPr/>
        </p:nvSpPr>
        <p:spPr>
          <a:xfrm>
            <a:off x="6717002" y="4658694"/>
            <a:ext cx="301686" cy="369332"/>
          </a:xfrm>
          <a:prstGeom prst="rect">
            <a:avLst/>
          </a:prstGeom>
          <a:noFill/>
        </p:spPr>
        <p:txBody>
          <a:bodyPr wrap="none" rtlCol="0">
            <a:spAutoFit/>
          </a:bodyPr>
          <a:lstStyle/>
          <a:p>
            <a:r>
              <a:rPr lang="en-US" altLang="zh-CN" dirty="0" smtClean="0"/>
              <a:t>5</a:t>
            </a:r>
            <a:endParaRPr lang="en-US" dirty="0"/>
          </a:p>
        </p:txBody>
      </p:sp>
      <p:sp>
        <p:nvSpPr>
          <p:cNvPr id="77" name="TextBox 76"/>
          <p:cNvSpPr txBox="1"/>
          <p:nvPr/>
        </p:nvSpPr>
        <p:spPr>
          <a:xfrm>
            <a:off x="6723049" y="6409437"/>
            <a:ext cx="301686" cy="369332"/>
          </a:xfrm>
          <a:prstGeom prst="rect">
            <a:avLst/>
          </a:prstGeom>
          <a:noFill/>
        </p:spPr>
        <p:txBody>
          <a:bodyPr wrap="none" rtlCol="0">
            <a:spAutoFit/>
          </a:bodyPr>
          <a:lstStyle/>
          <a:p>
            <a:r>
              <a:rPr lang="en-US" altLang="zh-CN" dirty="0" smtClean="0"/>
              <a:t>6</a:t>
            </a:r>
            <a:endParaRPr lang="en-US" dirty="0"/>
          </a:p>
        </p:txBody>
      </p:sp>
      <p:sp>
        <p:nvSpPr>
          <p:cNvPr id="78" name="TextBox 77"/>
          <p:cNvSpPr txBox="1"/>
          <p:nvPr/>
        </p:nvSpPr>
        <p:spPr>
          <a:xfrm>
            <a:off x="2042199" y="6383559"/>
            <a:ext cx="301686" cy="369332"/>
          </a:xfrm>
          <a:prstGeom prst="rect">
            <a:avLst/>
          </a:prstGeom>
          <a:noFill/>
        </p:spPr>
        <p:txBody>
          <a:bodyPr wrap="none" rtlCol="0">
            <a:spAutoFit/>
          </a:bodyPr>
          <a:lstStyle/>
          <a:p>
            <a:r>
              <a:rPr lang="en-US" altLang="zh-CN" dirty="0" smtClean="0"/>
              <a:t>7</a:t>
            </a:r>
            <a:endParaRPr lang="en-US" dirty="0"/>
          </a:p>
        </p:txBody>
      </p:sp>
      <p:sp>
        <p:nvSpPr>
          <p:cNvPr id="79" name="TextBox 78"/>
          <p:cNvSpPr txBox="1"/>
          <p:nvPr/>
        </p:nvSpPr>
        <p:spPr>
          <a:xfrm>
            <a:off x="2906922" y="5238832"/>
            <a:ext cx="301686" cy="369332"/>
          </a:xfrm>
          <a:prstGeom prst="rect">
            <a:avLst/>
          </a:prstGeom>
          <a:noFill/>
        </p:spPr>
        <p:txBody>
          <a:bodyPr wrap="none" rtlCol="0">
            <a:spAutoFit/>
          </a:bodyPr>
          <a:lstStyle/>
          <a:p>
            <a:r>
              <a:rPr lang="en-US" altLang="zh-CN" dirty="0"/>
              <a:t>8</a:t>
            </a:r>
            <a:endParaRPr lang="en-US" dirty="0"/>
          </a:p>
        </p:txBody>
      </p:sp>
      <p:sp>
        <p:nvSpPr>
          <p:cNvPr id="80" name="TextBox 79"/>
          <p:cNvSpPr txBox="1"/>
          <p:nvPr/>
        </p:nvSpPr>
        <p:spPr>
          <a:xfrm>
            <a:off x="3754864" y="6409437"/>
            <a:ext cx="301686" cy="369332"/>
          </a:xfrm>
          <a:prstGeom prst="rect">
            <a:avLst/>
          </a:prstGeom>
          <a:noFill/>
        </p:spPr>
        <p:txBody>
          <a:bodyPr wrap="none" rtlCol="0">
            <a:spAutoFit/>
          </a:bodyPr>
          <a:lstStyle/>
          <a:p>
            <a:r>
              <a:rPr lang="en-US" altLang="zh-CN" dirty="0" smtClean="0"/>
              <a:t>9</a:t>
            </a:r>
            <a:endParaRPr lang="en-US" dirty="0"/>
          </a:p>
        </p:txBody>
      </p:sp>
      <p:sp>
        <p:nvSpPr>
          <p:cNvPr id="81" name="TextBox 80"/>
          <p:cNvSpPr txBox="1"/>
          <p:nvPr/>
        </p:nvSpPr>
        <p:spPr>
          <a:xfrm>
            <a:off x="4277240" y="5224459"/>
            <a:ext cx="418704" cy="369332"/>
          </a:xfrm>
          <a:prstGeom prst="rect">
            <a:avLst/>
          </a:prstGeom>
          <a:noFill/>
        </p:spPr>
        <p:txBody>
          <a:bodyPr wrap="none" rtlCol="0">
            <a:spAutoFit/>
          </a:bodyPr>
          <a:lstStyle/>
          <a:p>
            <a:r>
              <a:rPr lang="en-US" altLang="zh-CN" dirty="0" smtClean="0"/>
              <a:t>10</a:t>
            </a:r>
            <a:endParaRPr lang="en-US" dirty="0"/>
          </a:p>
        </p:txBody>
      </p:sp>
      <p:sp>
        <p:nvSpPr>
          <p:cNvPr id="82" name="TextBox 81"/>
          <p:cNvSpPr txBox="1"/>
          <p:nvPr/>
        </p:nvSpPr>
        <p:spPr>
          <a:xfrm>
            <a:off x="5177372" y="6409493"/>
            <a:ext cx="418704" cy="369332"/>
          </a:xfrm>
          <a:prstGeom prst="rect">
            <a:avLst/>
          </a:prstGeom>
          <a:noFill/>
        </p:spPr>
        <p:txBody>
          <a:bodyPr wrap="none" rtlCol="0">
            <a:spAutoFit/>
          </a:bodyPr>
          <a:lstStyle/>
          <a:p>
            <a:r>
              <a:rPr lang="en-US" altLang="zh-CN" dirty="0" smtClean="0"/>
              <a:t>11</a:t>
            </a:r>
            <a:endParaRPr lang="en-US" dirty="0"/>
          </a:p>
        </p:txBody>
      </p:sp>
      <p:sp>
        <p:nvSpPr>
          <p:cNvPr id="83" name="TextBox 82"/>
          <p:cNvSpPr txBox="1"/>
          <p:nvPr/>
        </p:nvSpPr>
        <p:spPr>
          <a:xfrm>
            <a:off x="5991383" y="5224459"/>
            <a:ext cx="418704" cy="369332"/>
          </a:xfrm>
          <a:prstGeom prst="rect">
            <a:avLst/>
          </a:prstGeom>
          <a:noFill/>
        </p:spPr>
        <p:txBody>
          <a:bodyPr wrap="none" rtlCol="0">
            <a:spAutoFit/>
          </a:bodyPr>
          <a:lstStyle/>
          <a:p>
            <a:r>
              <a:rPr lang="en-US" altLang="zh-CN" dirty="0" smtClean="0"/>
              <a:t>12</a:t>
            </a:r>
            <a:endParaRPr lang="en-US" dirty="0"/>
          </a:p>
        </p:txBody>
      </p:sp>
      <p:sp>
        <p:nvSpPr>
          <p:cNvPr id="84" name="TextBox 83"/>
          <p:cNvSpPr txBox="1"/>
          <p:nvPr/>
        </p:nvSpPr>
        <p:spPr>
          <a:xfrm>
            <a:off x="8947784" y="5818382"/>
            <a:ext cx="418704" cy="369332"/>
          </a:xfrm>
          <a:prstGeom prst="rect">
            <a:avLst/>
          </a:prstGeom>
          <a:noFill/>
        </p:spPr>
        <p:txBody>
          <a:bodyPr wrap="none" rtlCol="0">
            <a:spAutoFit/>
          </a:bodyPr>
          <a:lstStyle/>
          <a:p>
            <a:r>
              <a:rPr lang="en-US" altLang="zh-CN" dirty="0" smtClean="0"/>
              <a:t>13</a:t>
            </a:r>
            <a:endParaRPr lang="en-US" dirty="0"/>
          </a:p>
        </p:txBody>
      </p:sp>
      <p:sp>
        <p:nvSpPr>
          <p:cNvPr id="85" name="TextBox 84"/>
          <p:cNvSpPr txBox="1"/>
          <p:nvPr/>
        </p:nvSpPr>
        <p:spPr>
          <a:xfrm>
            <a:off x="9521495" y="5789636"/>
            <a:ext cx="418704" cy="369332"/>
          </a:xfrm>
          <a:prstGeom prst="rect">
            <a:avLst/>
          </a:prstGeom>
          <a:noFill/>
        </p:spPr>
        <p:txBody>
          <a:bodyPr wrap="none" rtlCol="0">
            <a:spAutoFit/>
          </a:bodyPr>
          <a:lstStyle/>
          <a:p>
            <a:r>
              <a:rPr lang="en-US" altLang="zh-CN" dirty="0" smtClean="0"/>
              <a:t>14</a:t>
            </a:r>
            <a:endParaRPr lang="en-US" dirty="0"/>
          </a:p>
        </p:txBody>
      </p:sp>
      <p:sp>
        <p:nvSpPr>
          <p:cNvPr id="86" name="TextBox 85"/>
          <p:cNvSpPr txBox="1"/>
          <p:nvPr/>
        </p:nvSpPr>
        <p:spPr>
          <a:xfrm>
            <a:off x="8099189" y="5818382"/>
            <a:ext cx="418704" cy="369332"/>
          </a:xfrm>
          <a:prstGeom prst="rect">
            <a:avLst/>
          </a:prstGeom>
          <a:noFill/>
        </p:spPr>
        <p:txBody>
          <a:bodyPr wrap="none" rtlCol="0">
            <a:spAutoFit/>
          </a:bodyPr>
          <a:lstStyle/>
          <a:p>
            <a:r>
              <a:rPr lang="en-US" altLang="zh-CN" smtClean="0"/>
              <a:t>18</a:t>
            </a:r>
            <a:endParaRPr lang="en-US" dirty="0"/>
          </a:p>
        </p:txBody>
      </p:sp>
      <p:sp>
        <p:nvSpPr>
          <p:cNvPr id="87" name="TextBox 86"/>
          <p:cNvSpPr txBox="1"/>
          <p:nvPr/>
        </p:nvSpPr>
        <p:spPr>
          <a:xfrm>
            <a:off x="8968514" y="6413087"/>
            <a:ext cx="418704" cy="369332"/>
          </a:xfrm>
          <a:prstGeom prst="rect">
            <a:avLst/>
          </a:prstGeom>
          <a:noFill/>
        </p:spPr>
        <p:txBody>
          <a:bodyPr wrap="none" rtlCol="0">
            <a:spAutoFit/>
          </a:bodyPr>
          <a:lstStyle/>
          <a:p>
            <a:r>
              <a:rPr lang="en-US" altLang="zh-CN" dirty="0" smtClean="0"/>
              <a:t>19</a:t>
            </a:r>
            <a:endParaRPr lang="en-US" dirty="0"/>
          </a:p>
        </p:txBody>
      </p:sp>
      <p:sp>
        <p:nvSpPr>
          <p:cNvPr id="88" name="TextBox 87"/>
          <p:cNvSpPr txBox="1"/>
          <p:nvPr/>
        </p:nvSpPr>
        <p:spPr>
          <a:xfrm>
            <a:off x="7215487" y="6409437"/>
            <a:ext cx="418704" cy="369332"/>
          </a:xfrm>
          <a:prstGeom prst="rect">
            <a:avLst/>
          </a:prstGeom>
          <a:noFill/>
        </p:spPr>
        <p:txBody>
          <a:bodyPr wrap="none" rtlCol="0">
            <a:spAutoFit/>
          </a:bodyPr>
          <a:lstStyle/>
          <a:p>
            <a:r>
              <a:rPr lang="en-US" altLang="zh-CN" dirty="0" smtClean="0"/>
              <a:t>17</a:t>
            </a:r>
            <a:endParaRPr lang="en-US" dirty="0"/>
          </a:p>
        </p:txBody>
      </p:sp>
    </p:spTree>
    <p:extLst>
      <p:ext uri="{BB962C8B-B14F-4D97-AF65-F5344CB8AC3E}">
        <p14:creationId xmlns:p14="http://schemas.microsoft.com/office/powerpoint/2010/main" val="17099918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311</Words>
  <Application>Microsoft Macintosh PowerPoint</Application>
  <PresentationFormat>Widescreen</PresentationFormat>
  <Paragraphs>108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Calibri Light</vt:lpstr>
      <vt:lpstr>宋体</vt:lpstr>
      <vt:lpstr>Arial</vt:lpstr>
      <vt:lpstr>Office Theme</vt:lpstr>
      <vt:lpstr>组会</vt:lpstr>
      <vt:lpstr>PowerPoint Presentation</vt:lpstr>
      <vt:lpstr>PowerPoint Presentation</vt:lpstr>
      <vt:lpstr>有对称轴</vt:lpstr>
      <vt:lpstr>无对称轴但有旋转中心</vt:lpstr>
      <vt:lpstr>PowerPoint Presentation</vt:lpstr>
      <vt:lpstr>实验验证</vt:lpstr>
      <vt:lpstr>实验验证</vt:lpstr>
      <vt:lpstr>组合图形实验</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组会</dc:title>
  <dc:creator>王小鬼</dc:creator>
  <cp:lastModifiedBy>王小鬼</cp:lastModifiedBy>
  <cp:revision>68</cp:revision>
  <dcterms:created xsi:type="dcterms:W3CDTF">2018-04-26T02:26:43Z</dcterms:created>
  <dcterms:modified xsi:type="dcterms:W3CDTF">2018-04-26T08:09:43Z</dcterms:modified>
</cp:coreProperties>
</file>